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2"/>
  </p:notesMasterIdLst>
  <p:sldIdLst>
    <p:sldId id="256" r:id="rId2"/>
    <p:sldId id="257" r:id="rId3"/>
    <p:sldId id="260" r:id="rId4"/>
    <p:sldId id="258" r:id="rId5"/>
    <p:sldId id="261" r:id="rId6"/>
    <p:sldId id="262" r:id="rId7"/>
    <p:sldId id="263" r:id="rId8"/>
    <p:sldId id="266" r:id="rId9"/>
    <p:sldId id="265" r:id="rId10"/>
    <p:sldId id="264"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638" autoAdjust="0"/>
  </p:normalViewPr>
  <p:slideViewPr>
    <p:cSldViewPr>
      <p:cViewPr varScale="1">
        <p:scale>
          <a:sx n="86" d="100"/>
          <a:sy n="86" d="100"/>
        </p:scale>
        <p:origin x="-14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4B2D2F-0B04-4293-950D-9A7AC6849EAF}" type="datetimeFigureOut">
              <a:rPr lang="el-GR" smtClean="0"/>
              <a:pPr/>
              <a:t>5/2/2015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A391E1-EEAC-4E15-8520-6B139706FA5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B137171A-CD38-48CF-B56D-89603C59495E}" type="datetime1">
              <a:rPr lang="el-GR" smtClean="0"/>
              <a:pPr/>
              <a:t>5/2/2015</a:t>
            </a:fld>
            <a:endParaRPr lang="el-GR"/>
          </a:p>
        </p:txBody>
      </p:sp>
      <p:sp>
        <p:nvSpPr>
          <p:cNvPr id="17" name="16 - Θέση υποσέλιδου"/>
          <p:cNvSpPr>
            <a:spLocks noGrp="1"/>
          </p:cNvSpPr>
          <p:nvPr>
            <p:ph type="ftr" sz="quarter" idx="11"/>
          </p:nvPr>
        </p:nvSpPr>
        <p:spPr/>
        <p:txBody>
          <a:bodyPr/>
          <a:lstStyle/>
          <a:p>
            <a:r>
              <a:rPr lang="en-US" smtClean="0"/>
              <a:t>Kosma, G., 2015</a:t>
            </a:r>
            <a:endParaRPr lang="el-GR"/>
          </a:p>
        </p:txBody>
      </p:sp>
      <p:sp>
        <p:nvSpPr>
          <p:cNvPr id="29" name="28 - Θέση αριθμού διαφάνειας"/>
          <p:cNvSpPr>
            <a:spLocks noGrp="1"/>
          </p:cNvSpPr>
          <p:nvPr>
            <p:ph type="sldNum" sz="quarter" idx="12"/>
          </p:nvPr>
        </p:nvSpPr>
        <p:spPr/>
        <p:txBody>
          <a:bodyPr/>
          <a:lstStyle/>
          <a:p>
            <a:fld id="{2958AFC8-22BE-44CF-AE8A-D2586493BE9D}"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FFBA129-BAC4-41BB-AA44-7E1B26534162}" type="datetime1">
              <a:rPr lang="el-GR" smtClean="0"/>
              <a:pPr/>
              <a:t>5/2/2015</a:t>
            </a:fld>
            <a:endParaRPr lang="el-GR"/>
          </a:p>
        </p:txBody>
      </p:sp>
      <p:sp>
        <p:nvSpPr>
          <p:cNvPr id="5" name="4 - Θέση υποσέλιδου"/>
          <p:cNvSpPr>
            <a:spLocks noGrp="1"/>
          </p:cNvSpPr>
          <p:nvPr>
            <p:ph type="ftr" sz="quarter" idx="11"/>
          </p:nvPr>
        </p:nvSpPr>
        <p:spPr/>
        <p:txBody>
          <a:bodyPr/>
          <a:lstStyle/>
          <a:p>
            <a:r>
              <a:rPr lang="en-US" smtClean="0"/>
              <a:t>Kosma, G., 2015</a:t>
            </a:r>
            <a:endParaRPr lang="el-GR"/>
          </a:p>
        </p:txBody>
      </p:sp>
      <p:sp>
        <p:nvSpPr>
          <p:cNvPr id="6" name="5 - Θέση αριθμού διαφάνειας"/>
          <p:cNvSpPr>
            <a:spLocks noGrp="1"/>
          </p:cNvSpPr>
          <p:nvPr>
            <p:ph type="sldNum" sz="quarter" idx="12"/>
          </p:nvPr>
        </p:nvSpPr>
        <p:spPr/>
        <p:txBody>
          <a:bodyPr/>
          <a:lstStyle/>
          <a:p>
            <a:fld id="{2958AFC8-22BE-44CF-AE8A-D2586493BE9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685B031-3DF5-4C92-A2EA-B35C4611438F}" type="datetime1">
              <a:rPr lang="el-GR" smtClean="0"/>
              <a:pPr/>
              <a:t>5/2/2015</a:t>
            </a:fld>
            <a:endParaRPr lang="el-GR"/>
          </a:p>
        </p:txBody>
      </p:sp>
      <p:sp>
        <p:nvSpPr>
          <p:cNvPr id="5" name="4 - Θέση υποσέλιδου"/>
          <p:cNvSpPr>
            <a:spLocks noGrp="1"/>
          </p:cNvSpPr>
          <p:nvPr>
            <p:ph type="ftr" sz="quarter" idx="11"/>
          </p:nvPr>
        </p:nvSpPr>
        <p:spPr/>
        <p:txBody>
          <a:bodyPr/>
          <a:lstStyle/>
          <a:p>
            <a:r>
              <a:rPr lang="en-US" smtClean="0"/>
              <a:t>Kosma, G., 2015</a:t>
            </a:r>
            <a:endParaRPr lang="el-GR"/>
          </a:p>
        </p:txBody>
      </p:sp>
      <p:sp>
        <p:nvSpPr>
          <p:cNvPr id="6" name="5 - Θέση αριθμού διαφάνειας"/>
          <p:cNvSpPr>
            <a:spLocks noGrp="1"/>
          </p:cNvSpPr>
          <p:nvPr>
            <p:ph type="sldNum" sz="quarter" idx="12"/>
          </p:nvPr>
        </p:nvSpPr>
        <p:spPr/>
        <p:txBody>
          <a:bodyPr/>
          <a:lstStyle/>
          <a:p>
            <a:fld id="{2958AFC8-22BE-44CF-AE8A-D2586493BE9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F5B1F-9F56-4E7F-A3D0-2B0006ACA46B}" type="datetime1">
              <a:rPr lang="el-GR" smtClean="0"/>
              <a:pPr/>
              <a:t>5/2/2015</a:t>
            </a:fld>
            <a:endParaRPr lang="el-GR"/>
          </a:p>
        </p:txBody>
      </p:sp>
      <p:sp>
        <p:nvSpPr>
          <p:cNvPr id="5" name="4 - Θέση υποσέλιδου"/>
          <p:cNvSpPr>
            <a:spLocks noGrp="1"/>
          </p:cNvSpPr>
          <p:nvPr>
            <p:ph type="ftr" sz="quarter" idx="11"/>
          </p:nvPr>
        </p:nvSpPr>
        <p:spPr/>
        <p:txBody>
          <a:bodyPr/>
          <a:lstStyle/>
          <a:p>
            <a:r>
              <a:rPr lang="en-US" smtClean="0"/>
              <a:t>Kosma, G., 2015</a:t>
            </a:r>
            <a:endParaRPr lang="el-GR"/>
          </a:p>
        </p:txBody>
      </p:sp>
      <p:sp>
        <p:nvSpPr>
          <p:cNvPr id="6" name="5 - Θέση αριθμού διαφάνειας"/>
          <p:cNvSpPr>
            <a:spLocks noGrp="1"/>
          </p:cNvSpPr>
          <p:nvPr>
            <p:ph type="sldNum" sz="quarter" idx="12"/>
          </p:nvPr>
        </p:nvSpPr>
        <p:spPr/>
        <p:txBody>
          <a:bodyPr/>
          <a:lstStyle/>
          <a:p>
            <a:fld id="{2958AFC8-22BE-44CF-AE8A-D2586493BE9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FDD1B33-7AAC-48B6-9C67-845A341D07B6}" type="datetime1">
              <a:rPr lang="el-GR" smtClean="0"/>
              <a:pPr/>
              <a:t>5/2/2015</a:t>
            </a:fld>
            <a:endParaRPr lang="el-GR"/>
          </a:p>
        </p:txBody>
      </p:sp>
      <p:sp>
        <p:nvSpPr>
          <p:cNvPr id="5" name="4 - Θέση υποσέλιδου"/>
          <p:cNvSpPr>
            <a:spLocks noGrp="1"/>
          </p:cNvSpPr>
          <p:nvPr>
            <p:ph type="ftr" sz="quarter" idx="11"/>
          </p:nvPr>
        </p:nvSpPr>
        <p:spPr/>
        <p:txBody>
          <a:bodyPr/>
          <a:lstStyle/>
          <a:p>
            <a:r>
              <a:rPr lang="en-US" smtClean="0"/>
              <a:t>Kosma, G., 2015</a:t>
            </a:r>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2958AFC8-22BE-44CF-AE8A-D2586493BE9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84C4447-FFD0-4149-8C34-1629F23699D5}" type="datetime1">
              <a:rPr lang="el-GR" smtClean="0"/>
              <a:pPr/>
              <a:t>5/2/2015</a:t>
            </a:fld>
            <a:endParaRPr lang="el-GR"/>
          </a:p>
        </p:txBody>
      </p:sp>
      <p:sp>
        <p:nvSpPr>
          <p:cNvPr id="6" name="5 - Θέση υποσέλιδου"/>
          <p:cNvSpPr>
            <a:spLocks noGrp="1"/>
          </p:cNvSpPr>
          <p:nvPr>
            <p:ph type="ftr" sz="quarter" idx="11"/>
          </p:nvPr>
        </p:nvSpPr>
        <p:spPr/>
        <p:txBody>
          <a:bodyPr/>
          <a:lstStyle/>
          <a:p>
            <a:r>
              <a:rPr lang="en-US" smtClean="0"/>
              <a:t>Kosma, G., 2015</a:t>
            </a:r>
            <a:endParaRPr lang="el-GR"/>
          </a:p>
        </p:txBody>
      </p:sp>
      <p:sp>
        <p:nvSpPr>
          <p:cNvPr id="7" name="6 - Θέση αριθμού διαφάνειας"/>
          <p:cNvSpPr>
            <a:spLocks noGrp="1"/>
          </p:cNvSpPr>
          <p:nvPr>
            <p:ph type="sldNum" sz="quarter" idx="12"/>
          </p:nvPr>
        </p:nvSpPr>
        <p:spPr/>
        <p:txBody>
          <a:bodyPr/>
          <a:lstStyle/>
          <a:p>
            <a:fld id="{2958AFC8-22BE-44CF-AE8A-D2586493BE9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19A95EC2-08B1-4A68-A9BD-C24FE08E9BD9}" type="datetime1">
              <a:rPr lang="el-GR" smtClean="0"/>
              <a:pPr/>
              <a:t>5/2/2015</a:t>
            </a:fld>
            <a:endParaRPr lang="el-GR"/>
          </a:p>
        </p:txBody>
      </p:sp>
      <p:sp>
        <p:nvSpPr>
          <p:cNvPr id="8" name="7 - Θέση υποσέλιδου"/>
          <p:cNvSpPr>
            <a:spLocks noGrp="1"/>
          </p:cNvSpPr>
          <p:nvPr>
            <p:ph type="ftr" sz="quarter" idx="11"/>
          </p:nvPr>
        </p:nvSpPr>
        <p:spPr/>
        <p:txBody>
          <a:bodyPr/>
          <a:lstStyle/>
          <a:p>
            <a:r>
              <a:rPr lang="en-US" smtClean="0"/>
              <a:t>Kosma, G., 2015</a:t>
            </a:r>
            <a:endParaRPr lang="el-GR"/>
          </a:p>
        </p:txBody>
      </p:sp>
      <p:sp>
        <p:nvSpPr>
          <p:cNvPr id="9" name="8 - Θέση αριθμού διαφάνειας"/>
          <p:cNvSpPr>
            <a:spLocks noGrp="1"/>
          </p:cNvSpPr>
          <p:nvPr>
            <p:ph type="sldNum" sz="quarter" idx="12"/>
          </p:nvPr>
        </p:nvSpPr>
        <p:spPr/>
        <p:txBody>
          <a:bodyPr/>
          <a:lstStyle/>
          <a:p>
            <a:fld id="{2958AFC8-22BE-44CF-AE8A-D2586493BE9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1778A534-1F56-4F7A-9087-D5C9423E6026}" type="datetime1">
              <a:rPr lang="el-GR" smtClean="0"/>
              <a:pPr/>
              <a:t>5/2/2015</a:t>
            </a:fld>
            <a:endParaRPr lang="el-GR"/>
          </a:p>
        </p:txBody>
      </p:sp>
      <p:sp>
        <p:nvSpPr>
          <p:cNvPr id="4" name="3 - Θέση υποσέλιδου"/>
          <p:cNvSpPr>
            <a:spLocks noGrp="1"/>
          </p:cNvSpPr>
          <p:nvPr>
            <p:ph type="ftr" sz="quarter" idx="11"/>
          </p:nvPr>
        </p:nvSpPr>
        <p:spPr/>
        <p:txBody>
          <a:bodyPr/>
          <a:lstStyle/>
          <a:p>
            <a:r>
              <a:rPr lang="en-US" smtClean="0"/>
              <a:t>Kosma, G., 2015</a:t>
            </a:r>
            <a:endParaRPr lang="el-GR"/>
          </a:p>
        </p:txBody>
      </p:sp>
      <p:sp>
        <p:nvSpPr>
          <p:cNvPr id="5" name="4 - Θέση αριθμού διαφάνειας"/>
          <p:cNvSpPr>
            <a:spLocks noGrp="1"/>
          </p:cNvSpPr>
          <p:nvPr>
            <p:ph type="sldNum" sz="quarter" idx="12"/>
          </p:nvPr>
        </p:nvSpPr>
        <p:spPr/>
        <p:txBody>
          <a:bodyPr/>
          <a:lstStyle/>
          <a:p>
            <a:fld id="{2958AFC8-22BE-44CF-AE8A-D2586493BE9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2B0BD45-4DE6-4018-A390-0E6083B87B2E}" type="datetime1">
              <a:rPr lang="el-GR" smtClean="0"/>
              <a:pPr/>
              <a:t>5/2/2015</a:t>
            </a:fld>
            <a:endParaRPr lang="el-GR"/>
          </a:p>
        </p:txBody>
      </p:sp>
      <p:sp>
        <p:nvSpPr>
          <p:cNvPr id="3" name="2 - Θέση υποσέλιδου"/>
          <p:cNvSpPr>
            <a:spLocks noGrp="1"/>
          </p:cNvSpPr>
          <p:nvPr>
            <p:ph type="ftr" sz="quarter" idx="11"/>
          </p:nvPr>
        </p:nvSpPr>
        <p:spPr/>
        <p:txBody>
          <a:bodyPr/>
          <a:lstStyle/>
          <a:p>
            <a:r>
              <a:rPr lang="en-US" smtClean="0"/>
              <a:t>Kosma, G., 2015</a:t>
            </a:r>
            <a:endParaRPr lang="el-GR"/>
          </a:p>
        </p:txBody>
      </p:sp>
      <p:sp>
        <p:nvSpPr>
          <p:cNvPr id="4" name="3 - Θέση αριθμού διαφάνειας"/>
          <p:cNvSpPr>
            <a:spLocks noGrp="1"/>
          </p:cNvSpPr>
          <p:nvPr>
            <p:ph type="sldNum" sz="quarter" idx="12"/>
          </p:nvPr>
        </p:nvSpPr>
        <p:spPr/>
        <p:txBody>
          <a:bodyPr/>
          <a:lstStyle/>
          <a:p>
            <a:fld id="{2958AFC8-22BE-44CF-AE8A-D2586493BE9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047ACBD-30D6-4166-B9BD-AF764912E68B}" type="datetime1">
              <a:rPr lang="el-GR" smtClean="0"/>
              <a:pPr/>
              <a:t>5/2/2015</a:t>
            </a:fld>
            <a:endParaRPr lang="el-GR"/>
          </a:p>
        </p:txBody>
      </p:sp>
      <p:sp>
        <p:nvSpPr>
          <p:cNvPr id="6" name="5 - Θέση υποσέλιδου"/>
          <p:cNvSpPr>
            <a:spLocks noGrp="1"/>
          </p:cNvSpPr>
          <p:nvPr>
            <p:ph type="ftr" sz="quarter" idx="11"/>
          </p:nvPr>
        </p:nvSpPr>
        <p:spPr/>
        <p:txBody>
          <a:bodyPr/>
          <a:lstStyle/>
          <a:p>
            <a:r>
              <a:rPr lang="en-US" smtClean="0"/>
              <a:t>Kosma, G., 2015</a:t>
            </a:r>
            <a:endParaRPr lang="el-GR"/>
          </a:p>
        </p:txBody>
      </p:sp>
      <p:sp>
        <p:nvSpPr>
          <p:cNvPr id="7" name="6 - Θέση αριθμού διαφάνειας"/>
          <p:cNvSpPr>
            <a:spLocks noGrp="1"/>
          </p:cNvSpPr>
          <p:nvPr>
            <p:ph type="sldNum" sz="quarter" idx="12"/>
          </p:nvPr>
        </p:nvSpPr>
        <p:spPr/>
        <p:txBody>
          <a:bodyPr/>
          <a:lstStyle/>
          <a:p>
            <a:fld id="{2958AFC8-22BE-44CF-AE8A-D2586493BE9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A923B83-D3D7-4871-BD00-7EAC4545B9BF}" type="datetime1">
              <a:rPr lang="el-GR" smtClean="0"/>
              <a:pPr/>
              <a:t>5/2/2015</a:t>
            </a:fld>
            <a:endParaRPr lang="el-GR"/>
          </a:p>
        </p:txBody>
      </p:sp>
      <p:sp>
        <p:nvSpPr>
          <p:cNvPr id="6" name="5 - Θέση υποσέλιδου"/>
          <p:cNvSpPr>
            <a:spLocks noGrp="1"/>
          </p:cNvSpPr>
          <p:nvPr>
            <p:ph type="ftr" sz="quarter" idx="11"/>
          </p:nvPr>
        </p:nvSpPr>
        <p:spPr/>
        <p:txBody>
          <a:bodyPr/>
          <a:lstStyle/>
          <a:p>
            <a:r>
              <a:rPr lang="en-US" smtClean="0"/>
              <a:t>Kosma, G., 2015</a:t>
            </a:r>
            <a:endParaRPr lang="el-GR"/>
          </a:p>
        </p:txBody>
      </p:sp>
      <p:sp>
        <p:nvSpPr>
          <p:cNvPr id="7" name="6 - Θέση αριθμού διαφάνειας"/>
          <p:cNvSpPr>
            <a:spLocks noGrp="1"/>
          </p:cNvSpPr>
          <p:nvPr>
            <p:ph type="sldNum" sz="quarter" idx="12"/>
          </p:nvPr>
        </p:nvSpPr>
        <p:spPr/>
        <p:txBody>
          <a:bodyPr/>
          <a:lstStyle/>
          <a:p>
            <a:fld id="{2958AFC8-22BE-44CF-AE8A-D2586493BE9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5B883D1-D29E-44B5-A9B3-A416B948FD41}" type="datetime1">
              <a:rPr lang="el-GR" smtClean="0"/>
              <a:pPr/>
              <a:t>5/2/2015</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Kosma, G., 2015</a:t>
            </a:r>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958AFC8-22BE-44CF-AE8A-D2586493BE9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Medicine" TargetMode="External"/><Relationship Id="rId2" Type="http://schemas.openxmlformats.org/officeDocument/2006/relationships/hyperlink" Target="http://en.wikipedia.org/wiki/World's_largest_pharmacy_(idi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solidFill>
                  <a:srgbClr val="002060"/>
                </a:solidFill>
              </a:rPr>
              <a:t>Life</a:t>
            </a:r>
            <a:r>
              <a:rPr lang="en-US" dirty="0" smtClean="0"/>
              <a:t> </a:t>
            </a:r>
            <a:r>
              <a:rPr lang="en-US" dirty="0" smtClean="0">
                <a:solidFill>
                  <a:srgbClr val="002060"/>
                </a:solidFill>
              </a:rPr>
              <a:t>in rainforests</a:t>
            </a:r>
            <a:endParaRPr lang="el-GR" dirty="0">
              <a:solidFill>
                <a:srgbClr val="002060"/>
              </a:solidFill>
            </a:endParaRPr>
          </a:p>
        </p:txBody>
      </p:sp>
      <p:sp>
        <p:nvSpPr>
          <p:cNvPr id="6" name="5 - Θέση υποσέλιδου"/>
          <p:cNvSpPr>
            <a:spLocks noGrp="1"/>
          </p:cNvSpPr>
          <p:nvPr>
            <p:ph type="ftr" sz="quarter" idx="11"/>
          </p:nvPr>
        </p:nvSpPr>
        <p:spPr/>
        <p:txBody>
          <a:bodyPr/>
          <a:lstStyle/>
          <a:p>
            <a:r>
              <a:rPr lang="en-US" smtClean="0"/>
              <a:t>Kosma, G., 2015</a:t>
            </a:r>
            <a:endParaRPr lang="el-GR"/>
          </a:p>
        </p:txBody>
      </p:sp>
      <p:sp>
        <p:nvSpPr>
          <p:cNvPr id="5" name="4 - Θέση αριθμού διαφάνειας"/>
          <p:cNvSpPr>
            <a:spLocks noGrp="1"/>
          </p:cNvSpPr>
          <p:nvPr>
            <p:ph type="sldNum" sz="quarter" idx="12"/>
          </p:nvPr>
        </p:nvSpPr>
        <p:spPr/>
        <p:txBody>
          <a:bodyPr/>
          <a:lstStyle/>
          <a:p>
            <a:fld id="{2958AFC8-22BE-44CF-AE8A-D2586493BE9D}" type="slidenum">
              <a:rPr lang="el-GR" smtClean="0"/>
              <a:pPr/>
              <a:t>1</a:t>
            </a:fld>
            <a:endParaRPr lang="el-GR"/>
          </a:p>
        </p:txBody>
      </p:sp>
      <p:pic>
        <p:nvPicPr>
          <p:cNvPr id="1026" name="Picture 2" descr="C:\Users\Georgia\Pictures\6331630_f520.jpg"/>
          <p:cNvPicPr>
            <a:picLocks noChangeAspect="1" noChangeArrowheads="1"/>
          </p:cNvPicPr>
          <p:nvPr/>
        </p:nvPicPr>
        <p:blipFill>
          <a:blip r:embed="rId2" cstate="print"/>
          <a:srcRect/>
          <a:stretch>
            <a:fillRect/>
          </a:stretch>
        </p:blipFill>
        <p:spPr bwMode="auto">
          <a:xfrm>
            <a:off x="2987824" y="3501008"/>
            <a:ext cx="5976664"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Bandu</a:t>
            </a:r>
            <a:r>
              <a:rPr lang="en-US" dirty="0" smtClean="0"/>
              <a:t> tribe</a:t>
            </a:r>
            <a:endParaRPr lang="el-GR" dirty="0"/>
          </a:p>
        </p:txBody>
      </p:sp>
      <p:sp>
        <p:nvSpPr>
          <p:cNvPr id="3" name="2 - Θέση κειμένου"/>
          <p:cNvSpPr>
            <a:spLocks noGrp="1"/>
          </p:cNvSpPr>
          <p:nvPr>
            <p:ph type="body" idx="2"/>
          </p:nvPr>
        </p:nvSpPr>
        <p:spPr/>
        <p:txBody>
          <a:bodyPr/>
          <a:lstStyle/>
          <a:p>
            <a:pPr algn="just"/>
            <a:r>
              <a:rPr lang="en-US" dirty="0" smtClean="0">
                <a:solidFill>
                  <a:srgbClr val="7030A0"/>
                </a:solidFill>
              </a:rPr>
              <a:t>The </a:t>
            </a:r>
            <a:r>
              <a:rPr lang="en-US" dirty="0" err="1" smtClean="0">
                <a:solidFill>
                  <a:srgbClr val="7030A0"/>
                </a:solidFill>
              </a:rPr>
              <a:t>Bandu</a:t>
            </a:r>
            <a:r>
              <a:rPr lang="en-US" dirty="0" smtClean="0">
                <a:solidFill>
                  <a:srgbClr val="7030A0"/>
                </a:solidFill>
              </a:rPr>
              <a:t> are farmers. They grow bananas, corn and manioc. They use manioc to make bread.</a:t>
            </a:r>
          </a:p>
          <a:p>
            <a:pPr algn="just"/>
            <a:r>
              <a:rPr lang="en-US" dirty="0" smtClean="0">
                <a:solidFill>
                  <a:srgbClr val="7030A0"/>
                </a:solidFill>
              </a:rPr>
              <a:t>Every two years they burn trees in small forest areas in order to have more fruitful soil, creating, thus, new fields, i.e. they create new forest areas to cultivate and they move their villages there.</a:t>
            </a:r>
            <a:endParaRPr lang="el-GR" dirty="0">
              <a:solidFill>
                <a:srgbClr val="7030A0"/>
              </a:solidFill>
            </a:endParaRPr>
          </a:p>
        </p:txBody>
      </p:sp>
      <p:pic>
        <p:nvPicPr>
          <p:cNvPr id="7" name="6 - Θέση περιεχομένου" descr="braz-bmdam-ab-010_screen.jpg"/>
          <p:cNvPicPr>
            <a:picLocks noGrp="1" noChangeAspect="1"/>
          </p:cNvPicPr>
          <p:nvPr>
            <p:ph sz="half" idx="1"/>
          </p:nvPr>
        </p:nvPicPr>
        <p:blipFill>
          <a:blip r:embed="rId2" cstate="print"/>
          <a:stretch>
            <a:fillRect/>
          </a:stretch>
        </p:blipFill>
        <p:spPr>
          <a:xfrm>
            <a:off x="5580112" y="116632"/>
            <a:ext cx="3394720" cy="2264915"/>
          </a:xfrm>
        </p:spPr>
      </p:pic>
      <p:sp>
        <p:nvSpPr>
          <p:cNvPr id="5" name="4 - Θέση υποσέλιδου"/>
          <p:cNvSpPr>
            <a:spLocks noGrp="1"/>
          </p:cNvSpPr>
          <p:nvPr>
            <p:ph type="ftr" sz="quarter" idx="11"/>
          </p:nvPr>
        </p:nvSpPr>
        <p:spPr/>
        <p:txBody>
          <a:bodyPr/>
          <a:lstStyle/>
          <a:p>
            <a:r>
              <a:rPr lang="en-US" smtClean="0"/>
              <a:t>Kosma, G., 2015</a:t>
            </a:r>
            <a:endParaRPr lang="el-GR"/>
          </a:p>
        </p:txBody>
      </p:sp>
      <p:sp>
        <p:nvSpPr>
          <p:cNvPr id="6" name="5 - Θέση αριθμού διαφάνειας"/>
          <p:cNvSpPr>
            <a:spLocks noGrp="1"/>
          </p:cNvSpPr>
          <p:nvPr>
            <p:ph type="sldNum" sz="quarter" idx="12"/>
          </p:nvPr>
        </p:nvSpPr>
        <p:spPr/>
        <p:txBody>
          <a:bodyPr/>
          <a:lstStyle/>
          <a:p>
            <a:fld id="{2958AFC8-22BE-44CF-AE8A-D2586493BE9D}" type="slidenum">
              <a:rPr lang="el-GR" smtClean="0"/>
              <a:pPr/>
              <a:t>10</a:t>
            </a:fld>
            <a:endParaRPr lang="el-GR"/>
          </a:p>
        </p:txBody>
      </p:sp>
      <p:pic>
        <p:nvPicPr>
          <p:cNvPr id="1026" name="Picture 2" descr="C:\Users\Georgia\Pictures\αρχείο λήψης (1).jpg"/>
          <p:cNvPicPr>
            <a:picLocks noChangeAspect="1" noChangeArrowheads="1"/>
          </p:cNvPicPr>
          <p:nvPr/>
        </p:nvPicPr>
        <p:blipFill>
          <a:blip r:embed="rId3" cstate="print"/>
          <a:srcRect/>
          <a:stretch>
            <a:fillRect/>
          </a:stretch>
        </p:blipFill>
        <p:spPr bwMode="auto">
          <a:xfrm>
            <a:off x="3563888" y="4391025"/>
            <a:ext cx="1847850" cy="2466975"/>
          </a:xfrm>
          <a:prstGeom prst="rect">
            <a:avLst/>
          </a:prstGeom>
          <a:noFill/>
        </p:spPr>
      </p:pic>
      <p:pic>
        <p:nvPicPr>
          <p:cNvPr id="1027" name="Picture 3" descr="C:\Users\Georgia\Pictures\b.jpg"/>
          <p:cNvPicPr>
            <a:picLocks noChangeAspect="1" noChangeArrowheads="1"/>
          </p:cNvPicPr>
          <p:nvPr/>
        </p:nvPicPr>
        <p:blipFill>
          <a:blip r:embed="rId4" cstate="print"/>
          <a:srcRect/>
          <a:stretch>
            <a:fillRect/>
          </a:stretch>
        </p:blipFill>
        <p:spPr bwMode="auto">
          <a:xfrm>
            <a:off x="4499992" y="2636912"/>
            <a:ext cx="2466975" cy="1524000"/>
          </a:xfrm>
          <a:prstGeom prst="rect">
            <a:avLst/>
          </a:prstGeom>
          <a:noFill/>
        </p:spPr>
      </p:pic>
      <p:pic>
        <p:nvPicPr>
          <p:cNvPr id="1028" name="Picture 4" descr="C:\Users\Georgia\Pictures\-21-2149-NB3CD00Z.jpg"/>
          <p:cNvPicPr>
            <a:picLocks noChangeAspect="1" noChangeArrowheads="1"/>
          </p:cNvPicPr>
          <p:nvPr/>
        </p:nvPicPr>
        <p:blipFill>
          <a:blip r:embed="rId5" cstate="print"/>
          <a:srcRect/>
          <a:stretch>
            <a:fillRect/>
          </a:stretch>
        </p:blipFill>
        <p:spPr bwMode="auto">
          <a:xfrm>
            <a:off x="5940152" y="4437112"/>
            <a:ext cx="2841104" cy="2130828"/>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908720"/>
            <a:ext cx="8229600" cy="4709160"/>
          </a:xfrm>
        </p:spPr>
        <p:txBody>
          <a:bodyPr>
            <a:normAutofit fontScale="92500"/>
          </a:bodyPr>
          <a:lstStyle/>
          <a:p>
            <a:pPr algn="just"/>
            <a:r>
              <a:rPr lang="en-US" sz="2400" b="1" dirty="0">
                <a:solidFill>
                  <a:srgbClr val="002060"/>
                </a:solidFill>
                <a:latin typeface="Times New Roman" pitchFamily="18" charset="0"/>
                <a:cs typeface="Times New Roman" pitchFamily="18" charset="0"/>
              </a:rPr>
              <a:t>R</a:t>
            </a:r>
            <a:r>
              <a:rPr lang="en-US" sz="2400" b="1" dirty="0" smtClean="0">
                <a:solidFill>
                  <a:srgbClr val="002060"/>
                </a:solidFill>
                <a:latin typeface="Times New Roman" pitchFamily="18" charset="0"/>
                <a:cs typeface="Times New Roman" pitchFamily="18" charset="0"/>
              </a:rPr>
              <a:t>ainforests</a:t>
            </a:r>
            <a:r>
              <a:rPr lang="en-US" sz="2400" dirty="0">
                <a:solidFill>
                  <a:srgbClr val="002060"/>
                </a:solidFill>
                <a:latin typeface="Times New Roman" pitchFamily="18" charset="0"/>
                <a:cs typeface="Times New Roman" pitchFamily="18" charset="0"/>
              </a:rPr>
              <a:t> can be characterized in two words: hot and wet. Mean monthly temperatures exceed 18 °</a:t>
            </a:r>
            <a:r>
              <a:rPr lang="en-US" sz="2400" dirty="0" smtClean="0">
                <a:solidFill>
                  <a:srgbClr val="002060"/>
                </a:solidFill>
                <a:latin typeface="Times New Roman" pitchFamily="18" charset="0"/>
                <a:cs typeface="Times New Roman" pitchFamily="18" charset="0"/>
              </a:rPr>
              <a:t>C </a:t>
            </a:r>
            <a:r>
              <a:rPr lang="en-US" sz="2400" dirty="0">
                <a:solidFill>
                  <a:srgbClr val="002060"/>
                </a:solidFill>
                <a:latin typeface="Times New Roman" pitchFamily="18" charset="0"/>
                <a:cs typeface="Times New Roman" pitchFamily="18" charset="0"/>
              </a:rPr>
              <a:t>during all months of the year</a:t>
            </a:r>
            <a:r>
              <a:rPr lang="en-US" sz="2400" dirty="0" smtClean="0">
                <a:solidFill>
                  <a:srgbClr val="002060"/>
                </a:solidFill>
                <a:latin typeface="Times New Roman" pitchFamily="18" charset="0"/>
                <a:cs typeface="Times New Roman" pitchFamily="18" charset="0"/>
              </a:rPr>
              <a:t>. Rainforests </a:t>
            </a:r>
            <a:r>
              <a:rPr lang="en-US" sz="2400" dirty="0">
                <a:solidFill>
                  <a:srgbClr val="002060"/>
                </a:solidFill>
                <a:latin typeface="Times New Roman" pitchFamily="18" charset="0"/>
                <a:cs typeface="Times New Roman" pitchFamily="18" charset="0"/>
              </a:rPr>
              <a:t>are forests that experience a high level of rainfall</a:t>
            </a:r>
            <a:r>
              <a:rPr lang="en-US" sz="2400" dirty="0" smtClean="0">
                <a:solidFill>
                  <a:srgbClr val="002060"/>
                </a:solidFill>
                <a:latin typeface="Times New Roman" pitchFamily="18" charset="0"/>
                <a:cs typeface="Times New Roman" pitchFamily="18" charset="0"/>
              </a:rPr>
              <a:t>.</a:t>
            </a:r>
          </a:p>
          <a:p>
            <a:pPr lvl="0" algn="just"/>
            <a:r>
              <a:rPr lang="en-US" sz="2400" dirty="0">
                <a:solidFill>
                  <a:srgbClr val="002060"/>
                </a:solidFill>
                <a:latin typeface="Times New Roman" pitchFamily="18" charset="0"/>
                <a:cs typeface="Times New Roman" pitchFamily="18" charset="0"/>
              </a:rPr>
              <a:t>R</a:t>
            </a:r>
            <a:r>
              <a:rPr lang="en-US" sz="2400" dirty="0" smtClean="0">
                <a:solidFill>
                  <a:srgbClr val="002060"/>
                </a:solidFill>
                <a:latin typeface="Times New Roman" pitchFamily="18" charset="0"/>
                <a:cs typeface="Times New Roman" pitchFamily="18" charset="0"/>
              </a:rPr>
              <a:t>ainforests </a:t>
            </a:r>
            <a:r>
              <a:rPr lang="en-US" sz="2400" dirty="0">
                <a:solidFill>
                  <a:srgbClr val="002060"/>
                </a:solidFill>
                <a:latin typeface="Times New Roman" pitchFamily="18" charset="0"/>
                <a:cs typeface="Times New Roman" pitchFamily="18" charset="0"/>
              </a:rPr>
              <a:t>lie in the tropics (around 28 degrees north or south of the equator). They are found in many areas near the equator such as Asia, Africa, Central America and the Pacific Islands.</a:t>
            </a:r>
            <a:endParaRPr lang="el-GR" sz="2400" dirty="0">
              <a:solidFill>
                <a:srgbClr val="002060"/>
              </a:solidFill>
              <a:latin typeface="Times New Roman" pitchFamily="18" charset="0"/>
              <a:cs typeface="Times New Roman" pitchFamily="18" charset="0"/>
            </a:endParaRPr>
          </a:p>
          <a:p>
            <a:pPr algn="just"/>
            <a:r>
              <a:rPr lang="en-US" sz="2400" dirty="0">
                <a:solidFill>
                  <a:srgbClr val="002060"/>
                </a:solidFill>
                <a:latin typeface="Times New Roman" pitchFamily="18" charset="0"/>
                <a:cs typeface="Times New Roman" pitchFamily="18" charset="0"/>
              </a:rPr>
              <a:t>The Amazon rainforest is the largest tropical rainforest in the world. </a:t>
            </a:r>
            <a:endParaRPr lang="el-GR" sz="2400" dirty="0">
              <a:solidFill>
                <a:srgbClr val="002060"/>
              </a:solidFill>
              <a:latin typeface="Times New Roman" pitchFamily="18" charset="0"/>
              <a:cs typeface="Times New Roman" pitchFamily="18" charset="0"/>
            </a:endParaRPr>
          </a:p>
          <a:p>
            <a:pPr lvl="0" algn="just"/>
            <a:r>
              <a:rPr lang="en-US" sz="2400" dirty="0">
                <a:solidFill>
                  <a:srgbClr val="002060"/>
                </a:solidFill>
                <a:latin typeface="Times New Roman" pitchFamily="18" charset="0"/>
                <a:cs typeface="Times New Roman" pitchFamily="18" charset="0"/>
              </a:rPr>
              <a:t>Rainforests used to cover 14% of the Earth’s surface but due to deforestation now only cover around 6</a:t>
            </a:r>
            <a:r>
              <a:rPr lang="en-US" sz="2400" dirty="0" smtClean="0">
                <a:solidFill>
                  <a:srgbClr val="002060"/>
                </a:solidFill>
                <a:latin typeface="Times New Roman" pitchFamily="18" charset="0"/>
                <a:cs typeface="Times New Roman" pitchFamily="18" charset="0"/>
              </a:rPr>
              <a:t>%. Tropical </a:t>
            </a:r>
            <a:r>
              <a:rPr lang="en-US" sz="2400" dirty="0">
                <a:solidFill>
                  <a:srgbClr val="002060"/>
                </a:solidFill>
                <a:latin typeface="Times New Roman" pitchFamily="18" charset="0"/>
                <a:cs typeface="Times New Roman" pitchFamily="18" charset="0"/>
              </a:rPr>
              <a:t>rainforests are among the most threatened ecosystems globally due to large-scale fragmentation as a result of human activity. </a:t>
            </a:r>
            <a:endParaRPr lang="el-GR" sz="2400" dirty="0">
              <a:solidFill>
                <a:srgbClr val="002060"/>
              </a:solidFill>
              <a:latin typeface="Times New Roman" pitchFamily="18" charset="0"/>
              <a:cs typeface="Times New Roman" pitchFamily="18" charset="0"/>
            </a:endParaRPr>
          </a:p>
          <a:p>
            <a:endParaRPr lang="el-GR" sz="1800" dirty="0">
              <a:solidFill>
                <a:srgbClr val="002060"/>
              </a:solidFill>
              <a:latin typeface="Times New Roman" pitchFamily="18" charset="0"/>
              <a:cs typeface="Times New Roman" pitchFamily="18" charset="0"/>
            </a:endParaRPr>
          </a:p>
        </p:txBody>
      </p:sp>
      <p:sp>
        <p:nvSpPr>
          <p:cNvPr id="5" name="4 - Θέση υποσέλιδου"/>
          <p:cNvSpPr>
            <a:spLocks noGrp="1"/>
          </p:cNvSpPr>
          <p:nvPr>
            <p:ph type="ftr" sz="quarter" idx="11"/>
          </p:nvPr>
        </p:nvSpPr>
        <p:spPr/>
        <p:txBody>
          <a:bodyPr/>
          <a:lstStyle/>
          <a:p>
            <a:r>
              <a:rPr lang="en-US" smtClean="0"/>
              <a:t>Kosma, G., 2015</a:t>
            </a:r>
            <a:endParaRPr lang="el-GR"/>
          </a:p>
        </p:txBody>
      </p:sp>
      <p:sp>
        <p:nvSpPr>
          <p:cNvPr id="4" name="3 - Θέση αριθμού διαφάνειας"/>
          <p:cNvSpPr>
            <a:spLocks noGrp="1"/>
          </p:cNvSpPr>
          <p:nvPr>
            <p:ph type="sldNum" sz="quarter" idx="12"/>
          </p:nvPr>
        </p:nvSpPr>
        <p:spPr/>
        <p:txBody>
          <a:bodyPr>
            <a:normAutofit/>
          </a:bodyPr>
          <a:lstStyle/>
          <a:p>
            <a:fld id="{2958AFC8-22BE-44CF-AE8A-D2586493BE9D}" type="slidenum">
              <a:rPr lang="el-GR" smtClean="0"/>
              <a:pPr/>
              <a:t>2</a:t>
            </a:fld>
            <a:endParaRPr lang="el-G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lgn="just"/>
            <a:r>
              <a:rPr lang="en-US" sz="2400" dirty="0" smtClean="0">
                <a:solidFill>
                  <a:srgbClr val="002060"/>
                </a:solidFill>
                <a:latin typeface="Times New Roman" pitchFamily="18" charset="0"/>
                <a:cs typeface="Times New Roman" pitchFamily="18" charset="0"/>
              </a:rPr>
              <a:t>Rainforests </a:t>
            </a:r>
            <a:r>
              <a:rPr lang="en-US" sz="2400" dirty="0">
                <a:solidFill>
                  <a:srgbClr val="002060"/>
                </a:solidFill>
                <a:latin typeface="Times New Roman" pitchFamily="18" charset="0"/>
                <a:cs typeface="Times New Roman" pitchFamily="18" charset="0"/>
              </a:rPr>
              <a:t>have been called the "</a:t>
            </a:r>
            <a:r>
              <a:rPr lang="en-US" sz="2400" u="sng" dirty="0">
                <a:solidFill>
                  <a:srgbClr val="002060"/>
                </a:solidFill>
                <a:latin typeface="Times New Roman" pitchFamily="18" charset="0"/>
                <a:cs typeface="Times New Roman" pitchFamily="18" charset="0"/>
                <a:hlinkClick r:id="rId2" tooltip="World's largest pharmacy (idiom)"/>
              </a:rPr>
              <a:t>world's largest pharmacy</a:t>
            </a:r>
            <a:r>
              <a:rPr lang="en-US" sz="2400" dirty="0">
                <a:solidFill>
                  <a:srgbClr val="002060"/>
                </a:solidFill>
                <a:latin typeface="Times New Roman" pitchFamily="18" charset="0"/>
                <a:cs typeface="Times New Roman" pitchFamily="18" charset="0"/>
              </a:rPr>
              <a:t>", because over one quarter of natural </a:t>
            </a:r>
            <a:r>
              <a:rPr lang="en-US" sz="2400" u="sng" dirty="0">
                <a:solidFill>
                  <a:srgbClr val="002060"/>
                </a:solidFill>
                <a:latin typeface="Times New Roman" pitchFamily="18" charset="0"/>
                <a:cs typeface="Times New Roman" pitchFamily="18" charset="0"/>
                <a:hlinkClick r:id="rId3" tooltip="Medicine"/>
              </a:rPr>
              <a:t>medicines</a:t>
            </a:r>
            <a:r>
              <a:rPr lang="en-US" sz="2400" dirty="0">
                <a:solidFill>
                  <a:srgbClr val="002060"/>
                </a:solidFill>
                <a:latin typeface="Times New Roman" pitchFamily="18" charset="0"/>
                <a:cs typeface="Times New Roman" pitchFamily="18" charset="0"/>
              </a:rPr>
              <a:t> have been discovered within them</a:t>
            </a:r>
            <a:r>
              <a:rPr lang="en-US" sz="2400" dirty="0" smtClean="0">
                <a:solidFill>
                  <a:srgbClr val="002060"/>
                </a:solidFill>
                <a:latin typeface="Times New Roman" pitchFamily="18" charset="0"/>
                <a:cs typeface="Times New Roman" pitchFamily="18" charset="0"/>
              </a:rPr>
              <a:t>.</a:t>
            </a:r>
            <a:endParaRPr lang="el-GR" sz="2400" dirty="0">
              <a:solidFill>
                <a:srgbClr val="002060"/>
              </a:solidFill>
              <a:latin typeface="Times New Roman" pitchFamily="18" charset="0"/>
              <a:cs typeface="Times New Roman" pitchFamily="18" charset="0"/>
            </a:endParaRPr>
          </a:p>
          <a:p>
            <a:pPr lvl="0" algn="just"/>
            <a:r>
              <a:rPr lang="en-US" sz="2400" dirty="0">
                <a:solidFill>
                  <a:srgbClr val="002060"/>
                </a:solidFill>
                <a:latin typeface="Times New Roman" pitchFamily="18" charset="0"/>
                <a:cs typeface="Times New Roman" pitchFamily="18" charset="0"/>
              </a:rPr>
              <a:t>Scientists believe that there may be millions of plant and insect species in rainforests that have yet to be discovered.</a:t>
            </a:r>
            <a:endParaRPr lang="el-GR" sz="2400" dirty="0">
              <a:solidFill>
                <a:srgbClr val="002060"/>
              </a:solidFill>
              <a:latin typeface="Times New Roman" pitchFamily="18" charset="0"/>
              <a:cs typeface="Times New Roman" pitchFamily="18" charset="0"/>
            </a:endParaRPr>
          </a:p>
          <a:p>
            <a:pPr lvl="0" algn="just"/>
            <a:r>
              <a:rPr lang="en-US" sz="2400" dirty="0">
                <a:solidFill>
                  <a:srgbClr val="002060"/>
                </a:solidFill>
                <a:latin typeface="Times New Roman" pitchFamily="18" charset="0"/>
                <a:cs typeface="Times New Roman" pitchFamily="18" charset="0"/>
              </a:rPr>
              <a:t>Over 25% of natural medicines have been discovered in rainforests.</a:t>
            </a:r>
            <a:endParaRPr lang="el-GR" sz="2400" dirty="0">
              <a:solidFill>
                <a:srgbClr val="002060"/>
              </a:solidFill>
              <a:latin typeface="Times New Roman" pitchFamily="18" charset="0"/>
              <a:cs typeface="Times New Roman" pitchFamily="18" charset="0"/>
            </a:endParaRPr>
          </a:p>
          <a:p>
            <a:endParaRPr lang="el-GR" dirty="0"/>
          </a:p>
        </p:txBody>
      </p:sp>
      <p:sp>
        <p:nvSpPr>
          <p:cNvPr id="5" name="4 - Θέση υποσέλιδου"/>
          <p:cNvSpPr>
            <a:spLocks noGrp="1"/>
          </p:cNvSpPr>
          <p:nvPr>
            <p:ph type="ftr" sz="quarter" idx="11"/>
          </p:nvPr>
        </p:nvSpPr>
        <p:spPr/>
        <p:txBody>
          <a:bodyPr/>
          <a:lstStyle/>
          <a:p>
            <a:r>
              <a:rPr lang="en-US" smtClean="0"/>
              <a:t>Kosma, G., 2015</a:t>
            </a:r>
            <a:endParaRPr lang="el-GR"/>
          </a:p>
        </p:txBody>
      </p:sp>
      <p:sp>
        <p:nvSpPr>
          <p:cNvPr id="4" name="3 - Θέση αριθμού διαφάνειας"/>
          <p:cNvSpPr>
            <a:spLocks noGrp="1"/>
          </p:cNvSpPr>
          <p:nvPr>
            <p:ph type="sldNum" sz="quarter" idx="12"/>
          </p:nvPr>
        </p:nvSpPr>
        <p:spPr/>
        <p:txBody>
          <a:bodyPr>
            <a:normAutofit/>
          </a:bodyPr>
          <a:lstStyle/>
          <a:p>
            <a:fld id="{2958AFC8-22BE-44CF-AE8A-D2586493BE9D}" type="slidenum">
              <a:rPr lang="el-GR" smtClean="0"/>
              <a:pPr/>
              <a:t>3</a:t>
            </a:fld>
            <a:endParaRPr lang="el-G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roprfmap.jpg"/>
          <p:cNvPicPr>
            <a:picLocks noGrp="1" noChangeAspect="1"/>
          </p:cNvPicPr>
          <p:nvPr>
            <p:ph idx="1"/>
          </p:nvPr>
        </p:nvPicPr>
        <p:blipFill>
          <a:blip r:embed="rId2" cstate="print"/>
          <a:stretch>
            <a:fillRect/>
          </a:stretch>
        </p:blipFill>
        <p:spPr>
          <a:xfrm>
            <a:off x="827584" y="1268760"/>
            <a:ext cx="7344816" cy="482453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3 - Θέση υποσέλιδου"/>
          <p:cNvSpPr>
            <a:spLocks noGrp="1"/>
          </p:cNvSpPr>
          <p:nvPr>
            <p:ph type="ftr" sz="quarter" idx="11"/>
          </p:nvPr>
        </p:nvSpPr>
        <p:spPr/>
        <p:txBody>
          <a:bodyPr/>
          <a:lstStyle/>
          <a:p>
            <a:r>
              <a:rPr lang="en-US" smtClean="0"/>
              <a:t>Kosma, G., 2015</a:t>
            </a:r>
            <a:endParaRPr lang="el-GR"/>
          </a:p>
        </p:txBody>
      </p:sp>
      <p:sp>
        <p:nvSpPr>
          <p:cNvPr id="3" name="2 - Θέση αριθμού διαφάνειας"/>
          <p:cNvSpPr>
            <a:spLocks noGrp="1"/>
          </p:cNvSpPr>
          <p:nvPr>
            <p:ph type="sldNum" sz="quarter" idx="12"/>
          </p:nvPr>
        </p:nvSpPr>
        <p:spPr/>
        <p:txBody>
          <a:bodyPr>
            <a:normAutofit/>
          </a:bodyPr>
          <a:lstStyle/>
          <a:p>
            <a:fld id="{2958AFC8-22BE-44CF-AE8A-D2586493BE9D}" type="slidenum">
              <a:rPr lang="el-GR" smtClean="0"/>
              <a:pPr/>
              <a:t>4</a:t>
            </a:fld>
            <a:endParaRPr lang="el-G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 (5).jpg"/>
          <p:cNvPicPr>
            <a:picLocks noGrp="1" noChangeAspect="1"/>
          </p:cNvPicPr>
          <p:nvPr>
            <p:ph idx="1"/>
          </p:nvPr>
        </p:nvPicPr>
        <p:blipFill>
          <a:blip r:embed="rId2" cstate="print"/>
          <a:stretch>
            <a:fillRect/>
          </a:stretch>
        </p:blipFill>
        <p:spPr>
          <a:xfrm rot="20793897">
            <a:off x="467544" y="4365104"/>
            <a:ext cx="2095500" cy="2190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7 - Θέση υποσέλιδου"/>
          <p:cNvSpPr>
            <a:spLocks noGrp="1"/>
          </p:cNvSpPr>
          <p:nvPr>
            <p:ph type="ftr" sz="quarter" idx="11"/>
          </p:nvPr>
        </p:nvSpPr>
        <p:spPr/>
        <p:txBody>
          <a:bodyPr/>
          <a:lstStyle/>
          <a:p>
            <a:r>
              <a:rPr lang="en-US" smtClean="0"/>
              <a:t>Kosma, G., 2015</a:t>
            </a:r>
            <a:endParaRPr lang="el-GR"/>
          </a:p>
        </p:txBody>
      </p:sp>
      <p:sp>
        <p:nvSpPr>
          <p:cNvPr id="7" name="6 - Θέση αριθμού διαφάνειας"/>
          <p:cNvSpPr>
            <a:spLocks noGrp="1"/>
          </p:cNvSpPr>
          <p:nvPr>
            <p:ph type="sldNum" sz="quarter" idx="12"/>
          </p:nvPr>
        </p:nvSpPr>
        <p:spPr/>
        <p:txBody>
          <a:bodyPr>
            <a:normAutofit/>
          </a:bodyPr>
          <a:lstStyle/>
          <a:p>
            <a:fld id="{2958AFC8-22BE-44CF-AE8A-D2586493BE9D}" type="slidenum">
              <a:rPr lang="el-GR" smtClean="0"/>
              <a:pPr/>
              <a:t>5</a:t>
            </a:fld>
            <a:endParaRPr lang="el-GR"/>
          </a:p>
        </p:txBody>
      </p:sp>
      <p:pic>
        <p:nvPicPr>
          <p:cNvPr id="2050" name="Picture 2" descr="C:\Users\Georgia\Pictures\images (11).jpg"/>
          <p:cNvPicPr>
            <a:picLocks noChangeAspect="1" noChangeArrowheads="1"/>
          </p:cNvPicPr>
          <p:nvPr/>
        </p:nvPicPr>
        <p:blipFill>
          <a:blip r:embed="rId3" cstate="print"/>
          <a:srcRect/>
          <a:stretch>
            <a:fillRect/>
          </a:stretch>
        </p:blipFill>
        <p:spPr bwMode="auto">
          <a:xfrm>
            <a:off x="251520" y="1484784"/>
            <a:ext cx="2619375"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Georgia\Pictures\images (13).jpg"/>
          <p:cNvPicPr>
            <a:picLocks noChangeAspect="1" noChangeArrowheads="1"/>
          </p:cNvPicPr>
          <p:nvPr/>
        </p:nvPicPr>
        <p:blipFill>
          <a:blip r:embed="rId4" cstate="print"/>
          <a:srcRect/>
          <a:stretch>
            <a:fillRect/>
          </a:stretch>
        </p:blipFill>
        <p:spPr bwMode="auto">
          <a:xfrm>
            <a:off x="6516216" y="3140968"/>
            <a:ext cx="2288282" cy="3519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C:\Users\Georgia\Pictures\images (12).jpg"/>
          <p:cNvPicPr>
            <a:picLocks noChangeAspect="1" noChangeArrowheads="1"/>
          </p:cNvPicPr>
          <p:nvPr/>
        </p:nvPicPr>
        <p:blipFill>
          <a:blip r:embed="rId5" cstate="print"/>
          <a:srcRect/>
          <a:stretch>
            <a:fillRect/>
          </a:stretch>
        </p:blipFill>
        <p:spPr bwMode="auto">
          <a:xfrm>
            <a:off x="3419872" y="2492896"/>
            <a:ext cx="2886075"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002060"/>
                </a:solidFill>
                <a:latin typeface="Times New Roman" pitchFamily="18" charset="0"/>
                <a:cs typeface="Times New Roman" pitchFamily="18" charset="0"/>
              </a:rPr>
              <a:t>Rainforest flora</a:t>
            </a:r>
            <a:endParaRPr lang="el-GR" dirty="0">
              <a:solidFill>
                <a:srgbClr val="002060"/>
              </a:solidFill>
              <a:latin typeface="Times New Roman" pitchFamily="18" charset="0"/>
              <a:cs typeface="Times New Roman" pitchFamily="18" charset="0"/>
            </a:endParaRPr>
          </a:p>
        </p:txBody>
      </p:sp>
      <p:pic>
        <p:nvPicPr>
          <p:cNvPr id="4" name="3 - Θέση περιεχομένου" descr="images (4).jpg"/>
          <p:cNvPicPr>
            <a:picLocks noGrp="1" noChangeAspect="1"/>
          </p:cNvPicPr>
          <p:nvPr>
            <p:ph idx="1"/>
          </p:nvPr>
        </p:nvPicPr>
        <p:blipFill>
          <a:blip r:embed="rId2" cstate="print"/>
          <a:stretch>
            <a:fillRect/>
          </a:stretch>
        </p:blipFill>
        <p:spPr>
          <a:xfrm>
            <a:off x="3810000" y="2901950"/>
            <a:ext cx="1524000" cy="210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8 - Θέση υποσέλιδου"/>
          <p:cNvSpPr>
            <a:spLocks noGrp="1"/>
          </p:cNvSpPr>
          <p:nvPr>
            <p:ph type="ftr" sz="quarter" idx="11"/>
          </p:nvPr>
        </p:nvSpPr>
        <p:spPr/>
        <p:txBody>
          <a:bodyPr/>
          <a:lstStyle/>
          <a:p>
            <a:r>
              <a:rPr lang="en-US" smtClean="0"/>
              <a:t>Kosma, G., 2015</a:t>
            </a:r>
            <a:endParaRPr lang="el-GR"/>
          </a:p>
        </p:txBody>
      </p:sp>
      <p:sp>
        <p:nvSpPr>
          <p:cNvPr id="8" name="7 - Θέση αριθμού διαφάνειας"/>
          <p:cNvSpPr>
            <a:spLocks noGrp="1"/>
          </p:cNvSpPr>
          <p:nvPr>
            <p:ph type="sldNum" sz="quarter" idx="12"/>
          </p:nvPr>
        </p:nvSpPr>
        <p:spPr/>
        <p:txBody>
          <a:bodyPr>
            <a:normAutofit/>
          </a:bodyPr>
          <a:lstStyle/>
          <a:p>
            <a:fld id="{2958AFC8-22BE-44CF-AE8A-D2586493BE9D}" type="slidenum">
              <a:rPr lang="el-GR" smtClean="0"/>
              <a:pPr/>
              <a:t>6</a:t>
            </a:fld>
            <a:endParaRPr lang="el-GR"/>
          </a:p>
        </p:txBody>
      </p:sp>
      <p:pic>
        <p:nvPicPr>
          <p:cNvPr id="3074" name="Picture 2" descr="C:\Users\Georgia\Pictures\images (7).jpg"/>
          <p:cNvPicPr>
            <a:picLocks noChangeAspect="1" noChangeArrowheads="1"/>
          </p:cNvPicPr>
          <p:nvPr/>
        </p:nvPicPr>
        <p:blipFill>
          <a:blip r:embed="rId3" cstate="print"/>
          <a:srcRect/>
          <a:stretch>
            <a:fillRect/>
          </a:stretch>
        </p:blipFill>
        <p:spPr bwMode="auto">
          <a:xfrm rot="20785010">
            <a:off x="347434" y="4577426"/>
            <a:ext cx="2628900"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descr="C:\Users\Georgia\Pictures\images (10).jpg"/>
          <p:cNvPicPr>
            <a:picLocks noChangeAspect="1" noChangeArrowheads="1"/>
          </p:cNvPicPr>
          <p:nvPr/>
        </p:nvPicPr>
        <p:blipFill>
          <a:blip r:embed="rId4" cstate="print"/>
          <a:srcRect/>
          <a:stretch>
            <a:fillRect/>
          </a:stretch>
        </p:blipFill>
        <p:spPr bwMode="auto">
          <a:xfrm rot="960561">
            <a:off x="6228184" y="1844824"/>
            <a:ext cx="261937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C:\Users\Georgia\Pictures\images (8).jpg"/>
          <p:cNvPicPr>
            <a:picLocks noChangeAspect="1" noChangeArrowheads="1"/>
          </p:cNvPicPr>
          <p:nvPr/>
        </p:nvPicPr>
        <p:blipFill>
          <a:blip r:embed="rId5" cstate="print"/>
          <a:srcRect/>
          <a:stretch>
            <a:fillRect/>
          </a:stretch>
        </p:blipFill>
        <p:spPr bwMode="auto">
          <a:xfrm>
            <a:off x="827584" y="1916832"/>
            <a:ext cx="19812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7" name="Picture 5" descr="C:\Users\Georgia\Pictures\images (9).jpg"/>
          <p:cNvPicPr>
            <a:picLocks noChangeAspect="1" noChangeArrowheads="1"/>
          </p:cNvPicPr>
          <p:nvPr/>
        </p:nvPicPr>
        <p:blipFill>
          <a:blip r:embed="rId6" cstate="print"/>
          <a:srcRect/>
          <a:stretch>
            <a:fillRect/>
          </a:stretch>
        </p:blipFill>
        <p:spPr bwMode="auto">
          <a:xfrm>
            <a:off x="6804248" y="4437112"/>
            <a:ext cx="19812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noFill/>
          <a:effectLst>
            <a:glow rad="63500">
              <a:schemeClr val="accent6">
                <a:satMod val="175000"/>
                <a:alpha val="40000"/>
              </a:schemeClr>
            </a:glow>
          </a:effectLst>
        </p:spPr>
        <p:txBody>
          <a:bodyPr/>
          <a:lstStyle/>
          <a:p>
            <a:r>
              <a:rPr lang="en-US" dirty="0" smtClean="0">
                <a:solidFill>
                  <a:srgbClr val="002060"/>
                </a:solidFill>
                <a:latin typeface="Times New Roman" pitchFamily="18" charset="0"/>
                <a:cs typeface="Times New Roman" pitchFamily="18" charset="0"/>
              </a:rPr>
              <a:t>Rainforest </a:t>
            </a:r>
            <a:r>
              <a:rPr lang="en-US" dirty="0" smtClean="0">
                <a:solidFill>
                  <a:srgbClr val="002060"/>
                </a:solidFill>
                <a:effectLst/>
                <a:latin typeface="Times New Roman" pitchFamily="18" charset="0"/>
                <a:cs typeface="Times New Roman" pitchFamily="18" charset="0"/>
              </a:rPr>
              <a:t>fauna</a:t>
            </a:r>
            <a:endParaRPr lang="el-GR" dirty="0">
              <a:solidFill>
                <a:srgbClr val="002060"/>
              </a:solidFill>
              <a:effectLst/>
              <a:latin typeface="Times New Roman" pitchFamily="18" charset="0"/>
              <a:cs typeface="Times New Roman" pitchFamily="18" charset="0"/>
            </a:endParaRPr>
          </a:p>
        </p:txBody>
      </p:sp>
      <p:pic>
        <p:nvPicPr>
          <p:cNvPr id="4" name="3 - Θέση περιεχομένου" descr="images (1).jpg"/>
          <p:cNvPicPr>
            <a:picLocks noGrp="1" noChangeAspect="1"/>
          </p:cNvPicPr>
          <p:nvPr>
            <p:ph idx="1"/>
          </p:nvPr>
        </p:nvPicPr>
        <p:blipFill>
          <a:blip r:embed="rId2" cstate="print"/>
          <a:stretch>
            <a:fillRect/>
          </a:stretch>
        </p:blipFill>
        <p:spPr>
          <a:xfrm>
            <a:off x="3352800" y="3040062"/>
            <a:ext cx="2438400" cy="1828800"/>
          </a:xfrm>
        </p:spPr>
      </p:pic>
      <p:sp>
        <p:nvSpPr>
          <p:cNvPr id="9" name="8 - Θέση υποσέλιδου"/>
          <p:cNvSpPr>
            <a:spLocks noGrp="1"/>
          </p:cNvSpPr>
          <p:nvPr>
            <p:ph type="ftr" sz="quarter" idx="11"/>
          </p:nvPr>
        </p:nvSpPr>
        <p:spPr/>
        <p:txBody>
          <a:bodyPr/>
          <a:lstStyle/>
          <a:p>
            <a:r>
              <a:rPr lang="en-US" smtClean="0"/>
              <a:t>Kosma, G., 2015</a:t>
            </a:r>
            <a:endParaRPr lang="el-GR"/>
          </a:p>
        </p:txBody>
      </p:sp>
      <p:sp>
        <p:nvSpPr>
          <p:cNvPr id="8" name="7 - Θέση αριθμού διαφάνειας"/>
          <p:cNvSpPr>
            <a:spLocks noGrp="1"/>
          </p:cNvSpPr>
          <p:nvPr>
            <p:ph type="sldNum" sz="quarter" idx="12"/>
          </p:nvPr>
        </p:nvSpPr>
        <p:spPr/>
        <p:txBody>
          <a:bodyPr>
            <a:normAutofit/>
          </a:bodyPr>
          <a:lstStyle/>
          <a:p>
            <a:fld id="{2958AFC8-22BE-44CF-AE8A-D2586493BE9D}" type="slidenum">
              <a:rPr lang="el-GR" smtClean="0"/>
              <a:pPr/>
              <a:t>7</a:t>
            </a:fld>
            <a:endParaRPr lang="el-GR"/>
          </a:p>
        </p:txBody>
      </p:sp>
      <p:pic>
        <p:nvPicPr>
          <p:cNvPr id="4098" name="Picture 2" descr="C:\Users\Georgia\Pictures\αρχείο λήψης.jpg"/>
          <p:cNvPicPr>
            <a:picLocks noChangeAspect="1" noChangeArrowheads="1"/>
          </p:cNvPicPr>
          <p:nvPr/>
        </p:nvPicPr>
        <p:blipFill>
          <a:blip r:embed="rId3" cstate="print"/>
          <a:srcRect/>
          <a:stretch>
            <a:fillRect/>
          </a:stretch>
        </p:blipFill>
        <p:spPr bwMode="auto">
          <a:xfrm>
            <a:off x="611560" y="1628800"/>
            <a:ext cx="2466975" cy="1847850"/>
          </a:xfrm>
          <a:prstGeom prst="rect">
            <a:avLst/>
          </a:prstGeom>
          <a:noFill/>
        </p:spPr>
      </p:pic>
      <p:pic>
        <p:nvPicPr>
          <p:cNvPr id="4099" name="Picture 3" descr="C:\Users\Georgia\Pictures\images (3).jpg"/>
          <p:cNvPicPr>
            <a:picLocks noChangeAspect="1" noChangeArrowheads="1"/>
          </p:cNvPicPr>
          <p:nvPr/>
        </p:nvPicPr>
        <p:blipFill>
          <a:blip r:embed="rId4" cstate="print"/>
          <a:srcRect/>
          <a:stretch>
            <a:fillRect/>
          </a:stretch>
        </p:blipFill>
        <p:spPr bwMode="auto">
          <a:xfrm>
            <a:off x="6084168" y="4725144"/>
            <a:ext cx="2628900" cy="1733550"/>
          </a:xfrm>
          <a:prstGeom prst="rect">
            <a:avLst/>
          </a:prstGeom>
          <a:noFill/>
        </p:spPr>
      </p:pic>
      <p:pic>
        <p:nvPicPr>
          <p:cNvPr id="4100" name="Picture 4" descr="C:\Users\Georgia\Pictures\images.jpg"/>
          <p:cNvPicPr>
            <a:picLocks noChangeAspect="1" noChangeArrowheads="1"/>
          </p:cNvPicPr>
          <p:nvPr/>
        </p:nvPicPr>
        <p:blipFill>
          <a:blip r:embed="rId5" cstate="print"/>
          <a:srcRect/>
          <a:stretch>
            <a:fillRect/>
          </a:stretch>
        </p:blipFill>
        <p:spPr bwMode="auto">
          <a:xfrm>
            <a:off x="6012160" y="1556792"/>
            <a:ext cx="2571750" cy="1781175"/>
          </a:xfrm>
          <a:prstGeom prst="rect">
            <a:avLst/>
          </a:prstGeom>
          <a:noFill/>
        </p:spPr>
      </p:pic>
      <p:pic>
        <p:nvPicPr>
          <p:cNvPr id="3" name="Picture 2" descr="C:\Users\Georgia\Pictures\images (19).jpg"/>
          <p:cNvPicPr>
            <a:picLocks noChangeAspect="1" noChangeArrowheads="1"/>
          </p:cNvPicPr>
          <p:nvPr/>
        </p:nvPicPr>
        <p:blipFill>
          <a:blip r:embed="rId6" cstate="print"/>
          <a:srcRect/>
          <a:stretch>
            <a:fillRect/>
          </a:stretch>
        </p:blipFill>
        <p:spPr bwMode="auto">
          <a:xfrm>
            <a:off x="755576" y="3789040"/>
            <a:ext cx="1743075" cy="26289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African tribes</a:t>
            </a:r>
            <a:endParaRPr lang="el-GR" dirty="0"/>
          </a:p>
        </p:txBody>
      </p:sp>
      <p:pic>
        <p:nvPicPr>
          <p:cNvPr id="6" name="5 - Θέση περιεχομένου" descr="images (17).jpg"/>
          <p:cNvPicPr>
            <a:picLocks noGrp="1" noChangeAspect="1"/>
          </p:cNvPicPr>
          <p:nvPr>
            <p:ph idx="1"/>
          </p:nvPr>
        </p:nvPicPr>
        <p:blipFill>
          <a:blip r:embed="rId2" cstate="print"/>
          <a:stretch>
            <a:fillRect/>
          </a:stretch>
        </p:blipFill>
        <p:spPr>
          <a:xfrm rot="20908604">
            <a:off x="6376919" y="4870860"/>
            <a:ext cx="2619375" cy="1743075"/>
          </a:xfrm>
        </p:spPr>
      </p:pic>
      <p:sp>
        <p:nvSpPr>
          <p:cNvPr id="4" name="3 - Θέση υποσέλιδου"/>
          <p:cNvSpPr>
            <a:spLocks noGrp="1"/>
          </p:cNvSpPr>
          <p:nvPr>
            <p:ph type="ftr" sz="quarter" idx="11"/>
          </p:nvPr>
        </p:nvSpPr>
        <p:spPr/>
        <p:txBody>
          <a:bodyPr/>
          <a:lstStyle/>
          <a:p>
            <a:r>
              <a:rPr lang="en-US" smtClean="0"/>
              <a:t>Kosma, G., 2015</a:t>
            </a:r>
            <a:endParaRPr lang="el-GR"/>
          </a:p>
        </p:txBody>
      </p:sp>
      <p:sp>
        <p:nvSpPr>
          <p:cNvPr id="5" name="4 - Θέση αριθμού διαφάνειας"/>
          <p:cNvSpPr>
            <a:spLocks noGrp="1"/>
          </p:cNvSpPr>
          <p:nvPr>
            <p:ph type="sldNum" sz="quarter" idx="12"/>
          </p:nvPr>
        </p:nvSpPr>
        <p:spPr/>
        <p:txBody>
          <a:bodyPr/>
          <a:lstStyle/>
          <a:p>
            <a:fld id="{2958AFC8-22BE-44CF-AE8A-D2586493BE9D}" type="slidenum">
              <a:rPr lang="el-GR" smtClean="0"/>
              <a:pPr/>
              <a:t>8</a:t>
            </a:fld>
            <a:endParaRPr lang="el-GR"/>
          </a:p>
        </p:txBody>
      </p:sp>
      <p:pic>
        <p:nvPicPr>
          <p:cNvPr id="3074" name="Picture 2" descr="C:\Users\Georgia\Pictures\images (16).jpg"/>
          <p:cNvPicPr>
            <a:picLocks noChangeAspect="1" noChangeArrowheads="1"/>
          </p:cNvPicPr>
          <p:nvPr/>
        </p:nvPicPr>
        <p:blipFill>
          <a:blip r:embed="rId3" cstate="print"/>
          <a:srcRect/>
          <a:stretch>
            <a:fillRect/>
          </a:stretch>
        </p:blipFill>
        <p:spPr bwMode="auto">
          <a:xfrm rot="20954910">
            <a:off x="136512" y="4742835"/>
            <a:ext cx="2667000" cy="1714500"/>
          </a:xfrm>
          <a:prstGeom prst="rect">
            <a:avLst/>
          </a:prstGeom>
          <a:noFill/>
        </p:spPr>
      </p:pic>
      <p:pic>
        <p:nvPicPr>
          <p:cNvPr id="3075" name="Picture 3" descr="C:\Users\Georgia\Pictures\Scarring.jpg"/>
          <p:cNvPicPr>
            <a:picLocks noChangeAspect="1" noChangeArrowheads="1"/>
          </p:cNvPicPr>
          <p:nvPr/>
        </p:nvPicPr>
        <p:blipFill>
          <a:blip r:embed="rId4" cstate="print"/>
          <a:srcRect/>
          <a:stretch>
            <a:fillRect/>
          </a:stretch>
        </p:blipFill>
        <p:spPr bwMode="auto">
          <a:xfrm>
            <a:off x="2987824" y="1484784"/>
            <a:ext cx="3173338" cy="4231117"/>
          </a:xfrm>
          <a:prstGeom prst="rect">
            <a:avLst/>
          </a:prstGeom>
          <a:noFill/>
        </p:spPr>
      </p:pic>
      <p:pic>
        <p:nvPicPr>
          <p:cNvPr id="3077" name="Picture 5" descr="C:\Users\Georgia\Pictures\tornasole_pygmies-639.jpg"/>
          <p:cNvPicPr>
            <a:picLocks noChangeAspect="1" noChangeArrowheads="1"/>
          </p:cNvPicPr>
          <p:nvPr/>
        </p:nvPicPr>
        <p:blipFill>
          <a:blip r:embed="rId5" cstate="print"/>
          <a:srcRect/>
          <a:stretch>
            <a:fillRect/>
          </a:stretch>
        </p:blipFill>
        <p:spPr bwMode="auto">
          <a:xfrm rot="971722">
            <a:off x="6407807" y="1499822"/>
            <a:ext cx="2405164" cy="1630222"/>
          </a:xfrm>
          <a:prstGeom prst="rect">
            <a:avLst/>
          </a:prstGeom>
          <a:noFill/>
        </p:spPr>
      </p:pic>
      <p:pic>
        <p:nvPicPr>
          <p:cNvPr id="3079" name="Picture 7" descr="C:\Users\Georgia\Pictures\images (18).jpg"/>
          <p:cNvPicPr>
            <a:picLocks noChangeAspect="1" noChangeArrowheads="1"/>
          </p:cNvPicPr>
          <p:nvPr/>
        </p:nvPicPr>
        <p:blipFill>
          <a:blip r:embed="rId6" cstate="print"/>
          <a:srcRect/>
          <a:stretch>
            <a:fillRect/>
          </a:stretch>
        </p:blipFill>
        <p:spPr bwMode="auto">
          <a:xfrm rot="858822">
            <a:off x="177109" y="1359910"/>
            <a:ext cx="2583362" cy="1719110"/>
          </a:xfrm>
          <a:prstGeom prst="rect">
            <a:avLst/>
          </a:prstGeom>
          <a:noFill/>
        </p:spPr>
      </p:pic>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Pygmies</a:t>
            </a:r>
            <a:endParaRPr lang="el-GR" dirty="0"/>
          </a:p>
        </p:txBody>
      </p:sp>
      <p:sp>
        <p:nvSpPr>
          <p:cNvPr id="3" name="2 - Θέση κειμένου"/>
          <p:cNvSpPr>
            <a:spLocks noGrp="1"/>
          </p:cNvSpPr>
          <p:nvPr>
            <p:ph type="body" idx="2"/>
          </p:nvPr>
        </p:nvSpPr>
        <p:spPr/>
        <p:txBody>
          <a:bodyPr/>
          <a:lstStyle/>
          <a:p>
            <a:pPr algn="just"/>
            <a:r>
              <a:rPr lang="en-US" dirty="0" smtClean="0">
                <a:solidFill>
                  <a:srgbClr val="7030A0"/>
                </a:solidFill>
              </a:rPr>
              <a:t>The Pygmies are short (1.45 cm) and light (40 kg) people.</a:t>
            </a:r>
          </a:p>
          <a:p>
            <a:pPr algn="just"/>
            <a:r>
              <a:rPr lang="en-US" dirty="0" smtClean="0">
                <a:solidFill>
                  <a:srgbClr val="7030A0"/>
                </a:solidFill>
              </a:rPr>
              <a:t>They use branches </a:t>
            </a:r>
            <a:r>
              <a:rPr lang="en-US" dirty="0" smtClean="0">
                <a:solidFill>
                  <a:srgbClr val="7030A0"/>
                </a:solidFill>
              </a:rPr>
              <a:t>and tree </a:t>
            </a:r>
            <a:r>
              <a:rPr lang="en-US" dirty="0" smtClean="0">
                <a:solidFill>
                  <a:srgbClr val="7030A0"/>
                </a:solidFill>
              </a:rPr>
              <a:t>leaves to make their huts, beds etc. They take out of the forest only what they need and just in the quantity they need it. They live in small groups and they communicate with each other using drums which they make using animal skin. The are active very early in the morning or late in the evening when it’s not so hot and wet.</a:t>
            </a:r>
          </a:p>
          <a:p>
            <a:pPr algn="just"/>
            <a:r>
              <a:rPr lang="en-US" dirty="0" smtClean="0">
                <a:solidFill>
                  <a:srgbClr val="7030A0"/>
                </a:solidFill>
              </a:rPr>
              <a:t>When they cannot find food, they move (about </a:t>
            </a:r>
            <a:r>
              <a:rPr lang="en-US" dirty="0" smtClean="0">
                <a:solidFill>
                  <a:srgbClr val="7030A0"/>
                </a:solidFill>
              </a:rPr>
              <a:t>every two </a:t>
            </a:r>
            <a:r>
              <a:rPr lang="en-US" dirty="0" smtClean="0">
                <a:solidFill>
                  <a:srgbClr val="7030A0"/>
                </a:solidFill>
              </a:rPr>
              <a:t>months). </a:t>
            </a:r>
            <a:endParaRPr lang="el-GR" dirty="0">
              <a:solidFill>
                <a:srgbClr val="7030A0"/>
              </a:solidFill>
            </a:endParaRPr>
          </a:p>
        </p:txBody>
      </p:sp>
      <p:pic>
        <p:nvPicPr>
          <p:cNvPr id="7" name="6 - Θέση περιεχομένου" descr="pygmies_dec08_631.jpg__800x600_q85_crop.jpg"/>
          <p:cNvPicPr>
            <a:picLocks noGrp="1" noChangeAspect="1"/>
          </p:cNvPicPr>
          <p:nvPr>
            <p:ph sz="half" idx="1"/>
          </p:nvPr>
        </p:nvPicPr>
        <p:blipFill>
          <a:blip r:embed="rId2" cstate="print"/>
          <a:stretch>
            <a:fillRect/>
          </a:stretch>
        </p:blipFill>
        <p:spPr>
          <a:xfrm>
            <a:off x="4032250" y="2492896"/>
            <a:ext cx="5111750" cy="2430309"/>
          </a:xfrm>
        </p:spPr>
      </p:pic>
      <p:sp>
        <p:nvSpPr>
          <p:cNvPr id="5" name="4 - Θέση υποσέλιδου"/>
          <p:cNvSpPr>
            <a:spLocks noGrp="1"/>
          </p:cNvSpPr>
          <p:nvPr>
            <p:ph type="ftr" sz="quarter" idx="11"/>
          </p:nvPr>
        </p:nvSpPr>
        <p:spPr/>
        <p:txBody>
          <a:bodyPr/>
          <a:lstStyle/>
          <a:p>
            <a:r>
              <a:rPr lang="en-US" smtClean="0"/>
              <a:t>Kosma, G., 2015</a:t>
            </a:r>
            <a:endParaRPr lang="el-GR"/>
          </a:p>
        </p:txBody>
      </p:sp>
      <p:sp>
        <p:nvSpPr>
          <p:cNvPr id="6" name="5 - Θέση αριθμού διαφάνειας"/>
          <p:cNvSpPr>
            <a:spLocks noGrp="1"/>
          </p:cNvSpPr>
          <p:nvPr>
            <p:ph type="sldNum" sz="quarter" idx="12"/>
          </p:nvPr>
        </p:nvSpPr>
        <p:spPr/>
        <p:txBody>
          <a:bodyPr/>
          <a:lstStyle/>
          <a:p>
            <a:fld id="{2958AFC8-22BE-44CF-AE8A-D2586493BE9D}" type="slidenum">
              <a:rPr lang="el-GR" smtClean="0"/>
              <a:pPr/>
              <a:t>9</a:t>
            </a:fld>
            <a:endParaRPr lang="el-GR"/>
          </a:p>
        </p:txBody>
      </p:sp>
      <p:pic>
        <p:nvPicPr>
          <p:cNvPr id="2050" name="Picture 2" descr="C:\Users\Georgia\Pictures\060301_pygmy_h.grid-6x2.jpg"/>
          <p:cNvPicPr>
            <a:picLocks noChangeAspect="1" noChangeArrowheads="1"/>
          </p:cNvPicPr>
          <p:nvPr/>
        </p:nvPicPr>
        <p:blipFill>
          <a:blip r:embed="rId3" cstate="print"/>
          <a:srcRect/>
          <a:stretch>
            <a:fillRect/>
          </a:stretch>
        </p:blipFill>
        <p:spPr bwMode="auto">
          <a:xfrm>
            <a:off x="3563889" y="188641"/>
            <a:ext cx="3074936" cy="2160240"/>
          </a:xfrm>
          <a:prstGeom prst="rect">
            <a:avLst/>
          </a:prstGeom>
          <a:noFill/>
        </p:spPr>
      </p:pic>
      <p:pic>
        <p:nvPicPr>
          <p:cNvPr id="2051" name="Picture 3" descr="C:\Users\Georgia\Pictures\images (14).jpg"/>
          <p:cNvPicPr>
            <a:picLocks noChangeAspect="1" noChangeArrowheads="1"/>
          </p:cNvPicPr>
          <p:nvPr/>
        </p:nvPicPr>
        <p:blipFill>
          <a:blip r:embed="rId4" cstate="print"/>
          <a:srcRect/>
          <a:stretch>
            <a:fillRect/>
          </a:stretch>
        </p:blipFill>
        <p:spPr bwMode="auto">
          <a:xfrm>
            <a:off x="6648450" y="5029200"/>
            <a:ext cx="2495550" cy="1828800"/>
          </a:xfrm>
          <a:prstGeom prst="rect">
            <a:avLst/>
          </a:prstGeom>
          <a:noFill/>
        </p:spPr>
      </p:pic>
      <p:pic>
        <p:nvPicPr>
          <p:cNvPr id="2052" name="Picture 4" descr="C:\Users\Georgia\Pictures\pygmie-skirt-615.jpg"/>
          <p:cNvPicPr>
            <a:picLocks noChangeAspect="1" noChangeArrowheads="1"/>
          </p:cNvPicPr>
          <p:nvPr/>
        </p:nvPicPr>
        <p:blipFill>
          <a:blip r:embed="rId5" cstate="print"/>
          <a:srcRect/>
          <a:stretch>
            <a:fillRect/>
          </a:stretch>
        </p:blipFill>
        <p:spPr bwMode="auto">
          <a:xfrm>
            <a:off x="3491880" y="5013176"/>
            <a:ext cx="2808312" cy="1787343"/>
          </a:xfrm>
          <a:prstGeom prst="rect">
            <a:avLst/>
          </a:prstGeom>
          <a:noFill/>
        </p:spPr>
      </p:pic>
    </p:spTree>
  </p:cSld>
  <p:clrMapOvr>
    <a:masterClrMapping/>
  </p:clrMapOvr>
  <p:transition>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329</TotalTime>
  <Words>254</Words>
  <Application>Microsoft Office PowerPoint</Application>
  <PresentationFormat>Προβολή στην οθόνη (4:3)</PresentationFormat>
  <Paragraphs>38</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Αποκορύφωμα</vt:lpstr>
      <vt:lpstr>Life in rainforests</vt:lpstr>
      <vt:lpstr>Διαφάνεια 2</vt:lpstr>
      <vt:lpstr>Διαφάνεια 3</vt:lpstr>
      <vt:lpstr>Διαφάνεια 4</vt:lpstr>
      <vt:lpstr>Διαφάνεια 5</vt:lpstr>
      <vt:lpstr>Rainforest flora</vt:lpstr>
      <vt:lpstr>Rainforest fauna</vt:lpstr>
      <vt:lpstr>African tribes</vt:lpstr>
      <vt:lpstr>Pygmies</vt:lpstr>
      <vt:lpstr>Bandu tribe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rainforests</dc:title>
  <dc:creator>Georgia</dc:creator>
  <cp:lastModifiedBy>Georgia</cp:lastModifiedBy>
  <cp:revision>33</cp:revision>
  <dcterms:created xsi:type="dcterms:W3CDTF">2015-02-02T17:14:30Z</dcterms:created>
  <dcterms:modified xsi:type="dcterms:W3CDTF">2015-02-05T13:33:54Z</dcterms:modified>
</cp:coreProperties>
</file>