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3"/>
  </p:notesMasterIdLst>
  <p:sldIdLst>
    <p:sldId id="257" r:id="rId2"/>
    <p:sldId id="258" r:id="rId3"/>
    <p:sldId id="262" r:id="rId4"/>
    <p:sldId id="263" r:id="rId5"/>
    <p:sldId id="259" r:id="rId6"/>
    <p:sldId id="260" r:id="rId7"/>
    <p:sldId id="265" r:id="rId8"/>
    <p:sldId id="266" r:id="rId9"/>
    <p:sldId id="264" r:id="rId10"/>
    <p:sldId id="268" r:id="rId11"/>
    <p:sldId id="269" r:id="rId12"/>
  </p:sldIdLst>
  <p:sldSz cx="9144000" cy="6858000" type="screen4x3"/>
  <p:notesSz cx="6858000" cy="9144000"/>
  <p:custDataLst>
    <p:tags r:id="rId14"/>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3"/>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874" autoAdjust="0"/>
    <p:restoredTop sz="94660"/>
  </p:normalViewPr>
  <p:slideViewPr>
    <p:cSldViewPr>
      <p:cViewPr varScale="1">
        <p:scale>
          <a:sx n="86" d="100"/>
          <a:sy n="86" d="100"/>
        </p:scale>
        <p:origin x="-157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6759E3-42DC-4970-8019-EDFD924E2895}" type="datetimeFigureOut">
              <a:rPr lang="el-GR" smtClean="0"/>
              <a:pPr/>
              <a:t>12/1/2015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E3429F-7B65-4EA6-BFFB-CDA855C03487}"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081E1CB1-080B-468D-A8A3-96C1D3537D0D}" type="datetime1">
              <a:rPr lang="el-GR" smtClean="0"/>
              <a:pPr/>
              <a:t>12/1/2015</a:t>
            </a:fld>
            <a:endParaRPr lang="el-GR"/>
          </a:p>
        </p:txBody>
      </p:sp>
      <p:sp>
        <p:nvSpPr>
          <p:cNvPr id="2" name="1 - Θέση υποσέλιδου"/>
          <p:cNvSpPr>
            <a:spLocks noGrp="1"/>
          </p:cNvSpPr>
          <p:nvPr>
            <p:ph type="ftr" sz="quarter" idx="11"/>
          </p:nvPr>
        </p:nvSpPr>
        <p:spPr/>
        <p:txBody>
          <a:bodyPr/>
          <a:lstStyle/>
          <a:p>
            <a:r>
              <a:rPr lang="en-US" smtClean="0"/>
              <a:t>Kosma, G., 2015 </a:t>
            </a:r>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AF53B811-280D-4689-8E13-EC0FBCF9514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6A764AD-8825-43F6-9DA9-492149C6052D}" type="datetime1">
              <a:rPr lang="el-GR" smtClean="0"/>
              <a:pPr/>
              <a:t>12/1/2015</a:t>
            </a:fld>
            <a:endParaRPr lang="el-GR"/>
          </a:p>
        </p:txBody>
      </p:sp>
      <p:sp>
        <p:nvSpPr>
          <p:cNvPr id="5" name="4 - Θέση υποσέλιδου"/>
          <p:cNvSpPr>
            <a:spLocks noGrp="1"/>
          </p:cNvSpPr>
          <p:nvPr>
            <p:ph type="ftr" sz="quarter" idx="11"/>
          </p:nvPr>
        </p:nvSpPr>
        <p:spPr/>
        <p:txBody>
          <a:bodyPr/>
          <a:lstStyle/>
          <a:p>
            <a:r>
              <a:rPr lang="en-US" smtClean="0"/>
              <a:t>Kosma, G., 2015 </a:t>
            </a:r>
            <a:endParaRPr lang="el-GR"/>
          </a:p>
        </p:txBody>
      </p:sp>
      <p:sp>
        <p:nvSpPr>
          <p:cNvPr id="6" name="5 - Θέση αριθμού διαφάνειας"/>
          <p:cNvSpPr>
            <a:spLocks noGrp="1"/>
          </p:cNvSpPr>
          <p:nvPr>
            <p:ph type="sldNum" sz="quarter" idx="12"/>
          </p:nvPr>
        </p:nvSpPr>
        <p:spPr/>
        <p:txBody>
          <a:bodyPr/>
          <a:lstStyle/>
          <a:p>
            <a:fld id="{AF53B811-280D-4689-8E13-EC0FBCF9514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66F910B-F7AC-49AB-84D1-E2AD9825B3E5}" type="datetime1">
              <a:rPr lang="el-GR" smtClean="0"/>
              <a:pPr/>
              <a:t>12/1/2015</a:t>
            </a:fld>
            <a:endParaRPr lang="el-GR"/>
          </a:p>
        </p:txBody>
      </p:sp>
      <p:sp>
        <p:nvSpPr>
          <p:cNvPr id="5" name="4 - Θέση υποσέλιδου"/>
          <p:cNvSpPr>
            <a:spLocks noGrp="1"/>
          </p:cNvSpPr>
          <p:nvPr>
            <p:ph type="ftr" sz="quarter" idx="11"/>
          </p:nvPr>
        </p:nvSpPr>
        <p:spPr/>
        <p:txBody>
          <a:bodyPr/>
          <a:lstStyle/>
          <a:p>
            <a:r>
              <a:rPr lang="en-US" smtClean="0"/>
              <a:t>Kosma, G., 2015 </a:t>
            </a:r>
            <a:endParaRPr lang="el-GR"/>
          </a:p>
        </p:txBody>
      </p:sp>
      <p:sp>
        <p:nvSpPr>
          <p:cNvPr id="6" name="5 - Θέση αριθμού διαφάνειας"/>
          <p:cNvSpPr>
            <a:spLocks noGrp="1"/>
          </p:cNvSpPr>
          <p:nvPr>
            <p:ph type="sldNum" sz="quarter" idx="12"/>
          </p:nvPr>
        </p:nvSpPr>
        <p:spPr/>
        <p:txBody>
          <a:bodyPr/>
          <a:lstStyle/>
          <a:p>
            <a:fld id="{AF53B811-280D-4689-8E13-EC0FBCF9514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2D49C92E-C290-44FF-BE1F-7AA1EA29AC56}" type="datetime1">
              <a:rPr lang="el-GR" smtClean="0"/>
              <a:pPr/>
              <a:t>12/1/2015</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r>
              <a:rPr lang="en-US" smtClean="0"/>
              <a:t>Kosma, G., 2015 </a:t>
            </a:r>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AF53B811-280D-4689-8E13-EC0FBCF9514A}" type="slidenum">
              <a:rPr lang="el-GR" smtClean="0"/>
              <a:pPr/>
              <a:t>‹#›</a:t>
            </a:fld>
            <a:endParaRPr lang="el-G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AB6E4157-5856-4099-A69E-FE5D218941E2}" type="datetime1">
              <a:rPr lang="el-GR" smtClean="0"/>
              <a:pPr/>
              <a:t>12/1/2015</a:t>
            </a:fld>
            <a:endParaRPr lang="el-GR"/>
          </a:p>
        </p:txBody>
      </p:sp>
      <p:sp>
        <p:nvSpPr>
          <p:cNvPr id="11" name="10 - Θέση υποσέλιδου"/>
          <p:cNvSpPr>
            <a:spLocks noGrp="1"/>
          </p:cNvSpPr>
          <p:nvPr>
            <p:ph type="ftr" sz="quarter" idx="11"/>
          </p:nvPr>
        </p:nvSpPr>
        <p:spPr/>
        <p:txBody>
          <a:bodyPr/>
          <a:lstStyle/>
          <a:p>
            <a:r>
              <a:rPr lang="en-US" smtClean="0"/>
              <a:t>Kosma, G., 2015 </a:t>
            </a:r>
            <a:endParaRPr lang="el-GR"/>
          </a:p>
        </p:txBody>
      </p:sp>
      <p:sp>
        <p:nvSpPr>
          <p:cNvPr id="16" name="15 - Θέση αριθμού διαφάνειας"/>
          <p:cNvSpPr>
            <a:spLocks noGrp="1"/>
          </p:cNvSpPr>
          <p:nvPr>
            <p:ph type="sldNum" sz="quarter" idx="12"/>
          </p:nvPr>
        </p:nvSpPr>
        <p:spPr/>
        <p:txBody>
          <a:bodyPr/>
          <a:lstStyle/>
          <a:p>
            <a:fld id="{AF53B811-280D-4689-8E13-EC0FBCF9514A}" type="slidenum">
              <a:rPr lang="el-GR" smtClean="0"/>
              <a:pPr/>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B2FC1367-5925-4775-8316-8D9F79D6E7ED}" type="datetime1">
              <a:rPr lang="el-GR" smtClean="0"/>
              <a:pPr/>
              <a:t>12/1/2015</a:t>
            </a:fld>
            <a:endParaRPr lang="el-GR"/>
          </a:p>
        </p:txBody>
      </p:sp>
      <p:sp>
        <p:nvSpPr>
          <p:cNvPr id="10" name="9 - Θέση υποσέλιδου"/>
          <p:cNvSpPr>
            <a:spLocks noGrp="1"/>
          </p:cNvSpPr>
          <p:nvPr>
            <p:ph type="ftr" sz="quarter" idx="11"/>
          </p:nvPr>
        </p:nvSpPr>
        <p:spPr/>
        <p:txBody>
          <a:bodyPr/>
          <a:lstStyle/>
          <a:p>
            <a:r>
              <a:rPr lang="en-US" smtClean="0"/>
              <a:t>Kosma, G., 2015 </a:t>
            </a:r>
            <a:endParaRPr lang="el-GR"/>
          </a:p>
        </p:txBody>
      </p:sp>
      <p:sp>
        <p:nvSpPr>
          <p:cNvPr id="31" name="30 - Θέση αριθμού διαφάνειας"/>
          <p:cNvSpPr>
            <a:spLocks noGrp="1"/>
          </p:cNvSpPr>
          <p:nvPr>
            <p:ph type="sldNum" sz="quarter" idx="12"/>
          </p:nvPr>
        </p:nvSpPr>
        <p:spPr/>
        <p:txBody>
          <a:bodyPr/>
          <a:lstStyle/>
          <a:p>
            <a:fld id="{AF53B811-280D-4689-8E13-EC0FBCF9514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3604EC64-7A68-4610-893D-62924D5E970F}" type="datetime1">
              <a:rPr lang="el-GR" smtClean="0"/>
              <a:pPr/>
              <a:t>12/1/2015</a:t>
            </a:fld>
            <a:endParaRPr lang="el-GR"/>
          </a:p>
        </p:txBody>
      </p:sp>
      <p:sp>
        <p:nvSpPr>
          <p:cNvPr id="6" name="5 - Θέση υποσέλιδου"/>
          <p:cNvSpPr>
            <a:spLocks noGrp="1"/>
          </p:cNvSpPr>
          <p:nvPr>
            <p:ph type="ftr" sz="quarter" idx="11"/>
          </p:nvPr>
        </p:nvSpPr>
        <p:spPr/>
        <p:txBody>
          <a:bodyPr/>
          <a:lstStyle/>
          <a:p>
            <a:r>
              <a:rPr lang="en-US" smtClean="0"/>
              <a:t>Kosma, G., 2015 </a:t>
            </a:r>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AF53B811-280D-4689-8E13-EC0FBCF9514A}" type="slidenum">
              <a:rPr lang="el-GR" smtClean="0"/>
              <a:pPr/>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ABE885C3-C0C3-4810-BC58-4A14C6622C40}" type="datetime1">
              <a:rPr lang="el-GR" smtClean="0"/>
              <a:pPr/>
              <a:t>12/1/2015</a:t>
            </a:fld>
            <a:endParaRPr lang="el-GR"/>
          </a:p>
        </p:txBody>
      </p:sp>
      <p:sp>
        <p:nvSpPr>
          <p:cNvPr id="21" name="20 - Θέση υποσέλιδου"/>
          <p:cNvSpPr>
            <a:spLocks noGrp="1"/>
          </p:cNvSpPr>
          <p:nvPr>
            <p:ph type="ftr" sz="quarter" idx="11"/>
          </p:nvPr>
        </p:nvSpPr>
        <p:spPr/>
        <p:txBody>
          <a:bodyPr/>
          <a:lstStyle/>
          <a:p>
            <a:r>
              <a:rPr lang="en-US" smtClean="0"/>
              <a:t>Kosma, G., 2015 </a:t>
            </a:r>
            <a:endParaRPr lang="el-GR"/>
          </a:p>
        </p:txBody>
      </p:sp>
      <p:sp>
        <p:nvSpPr>
          <p:cNvPr id="6" name="5 - Θέση αριθμού διαφάνειας"/>
          <p:cNvSpPr>
            <a:spLocks noGrp="1"/>
          </p:cNvSpPr>
          <p:nvPr>
            <p:ph type="sldNum" sz="quarter" idx="12"/>
          </p:nvPr>
        </p:nvSpPr>
        <p:spPr/>
        <p:txBody>
          <a:bodyPr/>
          <a:lstStyle/>
          <a:p>
            <a:fld id="{AF53B811-280D-4689-8E13-EC0FBCF9514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EB194D2A-D496-4255-8AA0-A020006C7609}" type="datetime1">
              <a:rPr lang="el-GR" smtClean="0"/>
              <a:pPr/>
              <a:t>12/1/2015</a:t>
            </a:fld>
            <a:endParaRPr lang="el-GR"/>
          </a:p>
        </p:txBody>
      </p:sp>
      <p:sp>
        <p:nvSpPr>
          <p:cNvPr id="24" name="23 - Θέση υποσέλιδου"/>
          <p:cNvSpPr>
            <a:spLocks noGrp="1"/>
          </p:cNvSpPr>
          <p:nvPr>
            <p:ph type="ftr" sz="quarter" idx="11"/>
          </p:nvPr>
        </p:nvSpPr>
        <p:spPr/>
        <p:txBody>
          <a:bodyPr/>
          <a:lstStyle/>
          <a:p>
            <a:r>
              <a:rPr lang="en-US" smtClean="0"/>
              <a:t>Kosma, G., 2015 </a:t>
            </a:r>
            <a:endParaRPr lang="el-GR"/>
          </a:p>
        </p:txBody>
      </p:sp>
      <p:sp>
        <p:nvSpPr>
          <p:cNvPr id="7" name="6 - Θέση αριθμού διαφάνειας"/>
          <p:cNvSpPr>
            <a:spLocks noGrp="1"/>
          </p:cNvSpPr>
          <p:nvPr>
            <p:ph type="sldNum" sz="quarter" idx="12"/>
          </p:nvPr>
        </p:nvSpPr>
        <p:spPr/>
        <p:txBody>
          <a:bodyPr/>
          <a:lstStyle/>
          <a:p>
            <a:fld id="{AF53B811-280D-4689-8E13-EC0FBCF9514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8982C559-5F02-49FB-AC48-126D2BC6269F}" type="datetime1">
              <a:rPr lang="el-GR" smtClean="0"/>
              <a:pPr/>
              <a:t>12/1/2015</a:t>
            </a:fld>
            <a:endParaRPr lang="el-GR"/>
          </a:p>
        </p:txBody>
      </p:sp>
      <p:sp>
        <p:nvSpPr>
          <p:cNvPr id="29" name="28 - Θέση υποσέλιδου"/>
          <p:cNvSpPr>
            <a:spLocks noGrp="1"/>
          </p:cNvSpPr>
          <p:nvPr>
            <p:ph type="ftr" sz="quarter" idx="11"/>
          </p:nvPr>
        </p:nvSpPr>
        <p:spPr/>
        <p:txBody>
          <a:bodyPr/>
          <a:lstStyle/>
          <a:p>
            <a:r>
              <a:rPr lang="en-US" smtClean="0"/>
              <a:t>Kosma, G., 2015 </a:t>
            </a:r>
            <a:endParaRPr lang="el-GR"/>
          </a:p>
        </p:txBody>
      </p:sp>
      <p:sp>
        <p:nvSpPr>
          <p:cNvPr id="7" name="6 - Θέση αριθμού διαφάνειας"/>
          <p:cNvSpPr>
            <a:spLocks noGrp="1"/>
          </p:cNvSpPr>
          <p:nvPr>
            <p:ph type="sldNum" sz="quarter" idx="12"/>
          </p:nvPr>
        </p:nvSpPr>
        <p:spPr/>
        <p:txBody>
          <a:bodyPr/>
          <a:lstStyle/>
          <a:p>
            <a:fld id="{AF53B811-280D-4689-8E13-EC0FBCF9514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8D5E9636-AA44-4DC3-8701-BA09430F9BA9}" type="datetime1">
              <a:rPr lang="el-GR" smtClean="0"/>
              <a:pPr/>
              <a:t>12/1/2015</a:t>
            </a:fld>
            <a:endParaRPr lang="el-GR"/>
          </a:p>
        </p:txBody>
      </p:sp>
      <p:sp>
        <p:nvSpPr>
          <p:cNvPr id="5" name="4 - Θέση υποσέλιδου"/>
          <p:cNvSpPr>
            <a:spLocks noGrp="1"/>
          </p:cNvSpPr>
          <p:nvPr>
            <p:ph type="ftr" sz="quarter" idx="11"/>
          </p:nvPr>
        </p:nvSpPr>
        <p:spPr/>
        <p:txBody>
          <a:bodyPr/>
          <a:lstStyle/>
          <a:p>
            <a:r>
              <a:rPr lang="en-US" smtClean="0"/>
              <a:t>Kosma, G., 2015 </a:t>
            </a:r>
            <a:endParaRPr lang="el-GR"/>
          </a:p>
        </p:txBody>
      </p:sp>
      <p:sp>
        <p:nvSpPr>
          <p:cNvPr id="31" name="30 - Θέση αριθμού διαφάνειας"/>
          <p:cNvSpPr>
            <a:spLocks noGrp="1"/>
          </p:cNvSpPr>
          <p:nvPr>
            <p:ph type="sldNum" sz="quarter" idx="12"/>
          </p:nvPr>
        </p:nvSpPr>
        <p:spPr/>
        <p:txBody>
          <a:bodyPr/>
          <a:lstStyle/>
          <a:p>
            <a:fld id="{AF53B811-280D-4689-8E13-EC0FBCF9514A}" type="slidenum">
              <a:rPr lang="el-GR" smtClean="0"/>
              <a:pPr/>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2A712A8-8485-4ABF-AB99-E3DEA62806E7}" type="datetime1">
              <a:rPr lang="el-GR" smtClean="0"/>
              <a:pPr/>
              <a:t>12/1/2015</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US" smtClean="0"/>
              <a:t>Kosma, G., 2015 </a:t>
            </a:r>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F53B811-280D-4689-8E13-EC0FBCF9514A}" type="slidenum">
              <a:rPr lang="el-GR" smtClean="0"/>
              <a:pPr/>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iming>
    <p:tnLst>
      <p:par>
        <p:cTn id="1" dur="indefinite" restart="never" nodeType="tmRoot"/>
      </p:par>
    </p:tnLst>
  </p:timing>
  <p:hf hd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Human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Sacred_history" TargetMode="External"/><Relationship Id="rId13" Type="http://schemas.openxmlformats.org/officeDocument/2006/relationships/hyperlink" Target="http://en.wikipedia.org/wiki/Human_nature" TargetMode="External"/><Relationship Id="rId3" Type="http://schemas.openxmlformats.org/officeDocument/2006/relationships/hyperlink" Target="http://en.wikipedia.org/wiki/Cultural_system" TargetMode="External"/><Relationship Id="rId7" Type="http://schemas.openxmlformats.org/officeDocument/2006/relationships/hyperlink" Target="http://en.wikipedia.org/wiki/Symbol" TargetMode="External"/><Relationship Id="rId12" Type="http://schemas.openxmlformats.org/officeDocument/2006/relationships/hyperlink" Target="http://en.wikipedia.org/wiki/Cosmos" TargetMode="External"/><Relationship Id="rId17" Type="http://schemas.openxmlformats.org/officeDocument/2006/relationships/hyperlink" Target="http://en.wikipedia.org/wiki/Lifestyle_(sociology)" TargetMode="External"/><Relationship Id="rId2" Type="http://schemas.openxmlformats.org/officeDocument/2006/relationships/hyperlink" Target="http://en.wikipedia.org/wiki/Belief_system" TargetMode="External"/><Relationship Id="rId16" Type="http://schemas.openxmlformats.org/officeDocument/2006/relationships/hyperlink" Target="http://en.wikipedia.org/wiki/Religious_law" TargetMode="External"/><Relationship Id="rId1" Type="http://schemas.openxmlformats.org/officeDocument/2006/relationships/slideLayout" Target="../slideLayouts/slideLayout2.xml"/><Relationship Id="rId6" Type="http://schemas.openxmlformats.org/officeDocument/2006/relationships/hyperlink" Target="http://en.wikipedia.org/wiki/Mythology" TargetMode="External"/><Relationship Id="rId11" Type="http://schemas.openxmlformats.org/officeDocument/2006/relationships/hyperlink" Target="http://en.wikipedia.org/wiki/Religious_cosmology" TargetMode="External"/><Relationship Id="rId5" Type="http://schemas.openxmlformats.org/officeDocument/2006/relationships/hyperlink" Target="http://en.wikipedia.org/wiki/Human" TargetMode="External"/><Relationship Id="rId15" Type="http://schemas.openxmlformats.org/officeDocument/2006/relationships/hyperlink" Target="http://en.wikipedia.org/wiki/Ethics" TargetMode="External"/><Relationship Id="rId10" Type="http://schemas.openxmlformats.org/officeDocument/2006/relationships/hyperlink" Target="http://en.wikipedia.org/wiki/Creation_myth" TargetMode="External"/><Relationship Id="rId4" Type="http://schemas.openxmlformats.org/officeDocument/2006/relationships/hyperlink" Target="http://en.wikipedia.org/wiki/World_view" TargetMode="External"/><Relationship Id="rId9" Type="http://schemas.openxmlformats.org/officeDocument/2006/relationships/hyperlink" Target="http://en.wikipedia.org/wiki/Meaning_of_life" TargetMode="External"/><Relationship Id="rId14" Type="http://schemas.openxmlformats.org/officeDocument/2006/relationships/hyperlink" Target="http://en.wikipedia.org/wiki/Moral_cod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dirty="0" smtClean="0"/>
              <a:t>Languages and Religions</a:t>
            </a:r>
            <a:endParaRPr lang="el-GR" dirty="0"/>
          </a:p>
        </p:txBody>
      </p:sp>
      <p:pic>
        <p:nvPicPr>
          <p:cNvPr id="4" name="3 - Θέση περιεχομένου" descr="language Signs.jpg"/>
          <p:cNvPicPr>
            <a:picLocks noGrp="1" noChangeAspect="1"/>
          </p:cNvPicPr>
          <p:nvPr>
            <p:ph idx="1"/>
          </p:nvPr>
        </p:nvPicPr>
        <p:blipFill>
          <a:blip r:embed="rId2"/>
          <a:stretch>
            <a:fillRect/>
          </a:stretch>
        </p:blipFill>
        <p:spPr>
          <a:xfrm>
            <a:off x="0" y="1285860"/>
            <a:ext cx="6000759" cy="2776994"/>
          </a:xfrm>
        </p:spPr>
      </p:pic>
      <p:sp>
        <p:nvSpPr>
          <p:cNvPr id="7" name="6 - Θέση υποσέλιδου"/>
          <p:cNvSpPr>
            <a:spLocks noGrp="1"/>
          </p:cNvSpPr>
          <p:nvPr>
            <p:ph type="ftr" sz="quarter" idx="11"/>
          </p:nvPr>
        </p:nvSpPr>
        <p:spPr/>
        <p:txBody>
          <a:bodyPr/>
          <a:lstStyle/>
          <a:p>
            <a:r>
              <a:rPr lang="en-US" smtClean="0"/>
              <a:t>Kosma, G., 2015 </a:t>
            </a:r>
            <a:endParaRPr lang="el-GR"/>
          </a:p>
        </p:txBody>
      </p:sp>
      <p:sp>
        <p:nvSpPr>
          <p:cNvPr id="6" name="5 - Θέση αριθμού διαφάνειας"/>
          <p:cNvSpPr>
            <a:spLocks noGrp="1"/>
          </p:cNvSpPr>
          <p:nvPr>
            <p:ph type="sldNum" sz="quarter" idx="12"/>
          </p:nvPr>
        </p:nvSpPr>
        <p:spPr/>
        <p:txBody>
          <a:bodyPr>
            <a:normAutofit fontScale="92500" lnSpcReduction="10000"/>
          </a:bodyPr>
          <a:lstStyle/>
          <a:p>
            <a:fld id="{AF53B811-280D-4689-8E13-EC0FBCF9514A}" type="slidenum">
              <a:rPr lang="el-GR" smtClean="0"/>
              <a:pPr/>
              <a:t>1</a:t>
            </a:fld>
            <a:endParaRPr lang="el-GR"/>
          </a:p>
        </p:txBody>
      </p:sp>
      <p:pic>
        <p:nvPicPr>
          <p:cNvPr id="1026" name="Picture 2" descr="C:\Users\user\Documents\religions images.jpg"/>
          <p:cNvPicPr>
            <a:picLocks noChangeAspect="1" noChangeArrowheads="1"/>
          </p:cNvPicPr>
          <p:nvPr/>
        </p:nvPicPr>
        <p:blipFill>
          <a:blip r:embed="rId3"/>
          <a:srcRect/>
          <a:stretch>
            <a:fillRect/>
          </a:stretch>
        </p:blipFill>
        <p:spPr bwMode="auto">
          <a:xfrm>
            <a:off x="4857752" y="4071942"/>
            <a:ext cx="4286248" cy="2621357"/>
          </a:xfrm>
          <a:prstGeom prst="rect">
            <a:avLst/>
          </a:prstGeom>
          <a:noFill/>
        </p:spPr>
      </p:pic>
    </p:spTree>
  </p:cSld>
  <p:clrMapOvr>
    <a:masterClrMapping/>
  </p:clrMapOvr>
  <p:transition>
    <p:spli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dirty="0" smtClean="0"/>
              <a:t>Religious fanaticism</a:t>
            </a:r>
            <a:endParaRPr lang="el-GR" dirty="0"/>
          </a:p>
        </p:txBody>
      </p:sp>
      <p:sp>
        <p:nvSpPr>
          <p:cNvPr id="3" name="2 - Θέση περιεχομένου"/>
          <p:cNvSpPr>
            <a:spLocks noGrp="1"/>
          </p:cNvSpPr>
          <p:nvPr>
            <p:ph idx="1"/>
          </p:nvPr>
        </p:nvSpPr>
        <p:spPr/>
        <p:txBody>
          <a:bodyPr/>
          <a:lstStyle/>
          <a:p>
            <a:pPr algn="just">
              <a:buNone/>
            </a:pPr>
            <a:r>
              <a:rPr lang="en-US" dirty="0" smtClean="0"/>
              <a:t>   Religious fanaticism takes the form of he misuse of religion as a weapon against enemies or as a means to serve one’s interests.</a:t>
            </a:r>
          </a:p>
          <a:p>
            <a:pPr algn="just"/>
            <a:r>
              <a:rPr lang="en-US" dirty="0" smtClean="0"/>
              <a:t>Death by burning in Middle Ages</a:t>
            </a:r>
          </a:p>
          <a:p>
            <a:pPr algn="just"/>
            <a:r>
              <a:rPr lang="en-US" dirty="0" smtClean="0"/>
              <a:t>Inquisition</a:t>
            </a:r>
          </a:p>
          <a:p>
            <a:pPr algn="just"/>
            <a:r>
              <a:rPr lang="en-US" dirty="0" smtClean="0"/>
              <a:t>Crusades</a:t>
            </a:r>
          </a:p>
          <a:p>
            <a:pPr algn="just"/>
            <a:r>
              <a:rPr lang="en-US" dirty="0" smtClean="0"/>
              <a:t>Jihad</a:t>
            </a:r>
          </a:p>
          <a:p>
            <a:endParaRPr lang="el-GR" dirty="0"/>
          </a:p>
        </p:txBody>
      </p:sp>
      <p:sp>
        <p:nvSpPr>
          <p:cNvPr id="4" name="3 - Θέση υποσέλιδου"/>
          <p:cNvSpPr>
            <a:spLocks noGrp="1"/>
          </p:cNvSpPr>
          <p:nvPr>
            <p:ph type="ftr" sz="quarter" idx="11"/>
          </p:nvPr>
        </p:nvSpPr>
        <p:spPr/>
        <p:txBody>
          <a:bodyPr/>
          <a:lstStyle/>
          <a:p>
            <a:r>
              <a:rPr lang="en-US" smtClean="0"/>
              <a:t>Kosma, G., 2015 </a:t>
            </a:r>
            <a:endParaRPr lang="el-GR"/>
          </a:p>
        </p:txBody>
      </p:sp>
      <p:sp>
        <p:nvSpPr>
          <p:cNvPr id="5" name="4 - Θέση αριθμού διαφάνειας"/>
          <p:cNvSpPr>
            <a:spLocks noGrp="1"/>
          </p:cNvSpPr>
          <p:nvPr>
            <p:ph type="sldNum" sz="quarter" idx="12"/>
          </p:nvPr>
        </p:nvSpPr>
        <p:spPr/>
        <p:txBody>
          <a:bodyPr/>
          <a:lstStyle/>
          <a:p>
            <a:fld id="{AF53B811-280D-4689-8E13-EC0FBCF9514A}" type="slidenum">
              <a:rPr lang="el-GR" smtClean="0"/>
              <a:pPr/>
              <a:t>10</a:t>
            </a:fld>
            <a:endParaRPr lang="el-GR"/>
          </a:p>
        </p:txBody>
      </p:sp>
    </p:spTree>
  </p:cSld>
  <p:clrMapOvr>
    <a:masterClrMapping/>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b="1" i="1" dirty="0" smtClean="0">
                <a:latin typeface="Comic Sans MS" pitchFamily="66" charset="0"/>
              </a:rPr>
              <a:t>Food for thought </a:t>
            </a:r>
            <a:r>
              <a:rPr lang="en-US" dirty="0" smtClean="0"/>
              <a:t>…</a:t>
            </a:r>
            <a:endParaRPr lang="el-GR" dirty="0"/>
          </a:p>
        </p:txBody>
      </p:sp>
      <p:sp>
        <p:nvSpPr>
          <p:cNvPr id="4" name="3 - Θέση υποσέλιδου"/>
          <p:cNvSpPr>
            <a:spLocks noGrp="1"/>
          </p:cNvSpPr>
          <p:nvPr>
            <p:ph type="ftr" sz="quarter" idx="11"/>
          </p:nvPr>
        </p:nvSpPr>
        <p:spPr/>
        <p:txBody>
          <a:bodyPr/>
          <a:lstStyle/>
          <a:p>
            <a:r>
              <a:rPr lang="en-US" smtClean="0"/>
              <a:t>Kosma, G., 2015 </a:t>
            </a:r>
            <a:endParaRPr lang="el-GR"/>
          </a:p>
        </p:txBody>
      </p:sp>
      <p:sp>
        <p:nvSpPr>
          <p:cNvPr id="5" name="4 - Θέση αριθμού διαφάνειας"/>
          <p:cNvSpPr>
            <a:spLocks noGrp="1"/>
          </p:cNvSpPr>
          <p:nvPr>
            <p:ph type="sldNum" sz="quarter" idx="12"/>
          </p:nvPr>
        </p:nvSpPr>
        <p:spPr/>
        <p:txBody>
          <a:bodyPr/>
          <a:lstStyle/>
          <a:p>
            <a:fld id="{AF53B811-280D-4689-8E13-EC0FBCF9514A}" type="slidenum">
              <a:rPr lang="el-GR" smtClean="0"/>
              <a:pPr/>
              <a:t>11</a:t>
            </a:fld>
            <a:endParaRPr lang="el-GR"/>
          </a:p>
        </p:txBody>
      </p:sp>
      <p:pic>
        <p:nvPicPr>
          <p:cNvPr id="8" name="7 - Θέση περιεχομένου" descr="CharlieHebdo-vigil-AP.jpg"/>
          <p:cNvPicPr>
            <a:picLocks noGrp="1" noChangeAspect="1"/>
          </p:cNvPicPr>
          <p:nvPr>
            <p:ph idx="1"/>
          </p:nvPr>
        </p:nvPicPr>
        <p:blipFill>
          <a:blip r:embed="rId2"/>
          <a:stretch>
            <a:fillRect/>
          </a:stretch>
        </p:blipFill>
        <p:spPr>
          <a:xfrm rot="20667234">
            <a:off x="726165" y="1864117"/>
            <a:ext cx="3619500" cy="2714625"/>
          </a:xfrm>
        </p:spPr>
      </p:pic>
      <p:pic>
        <p:nvPicPr>
          <p:cNvPr id="1026" name="Picture 2" descr="C:\Users\user\Documents\charlie-hebdo1.jpg"/>
          <p:cNvPicPr>
            <a:picLocks noChangeAspect="1" noChangeArrowheads="1"/>
          </p:cNvPicPr>
          <p:nvPr/>
        </p:nvPicPr>
        <p:blipFill>
          <a:blip r:embed="rId3"/>
          <a:srcRect/>
          <a:stretch>
            <a:fillRect/>
          </a:stretch>
        </p:blipFill>
        <p:spPr bwMode="auto">
          <a:xfrm rot="20699573">
            <a:off x="4929190" y="3929066"/>
            <a:ext cx="3657600" cy="2438400"/>
          </a:xfrm>
          <a:prstGeom prst="rect">
            <a:avLst/>
          </a:prstGeom>
          <a:noFill/>
        </p:spPr>
      </p:pic>
    </p:spTree>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n-US" dirty="0" smtClean="0"/>
              <a:t>Most widely spoken languages</a:t>
            </a:r>
            <a:endParaRPr lang="el-GR" dirty="0"/>
          </a:p>
        </p:txBody>
      </p:sp>
      <p:pic>
        <p:nvPicPr>
          <p:cNvPr id="4" name="3 - Θέση περιεχομένου" descr="most widely spoken las percentage.jpg"/>
          <p:cNvPicPr>
            <a:picLocks noGrp="1" noChangeAspect="1"/>
          </p:cNvPicPr>
          <p:nvPr>
            <p:ph idx="1"/>
          </p:nvPr>
        </p:nvPicPr>
        <p:blipFill>
          <a:blip r:embed="rId2"/>
          <a:stretch>
            <a:fillRect/>
          </a:stretch>
        </p:blipFill>
        <p:spPr>
          <a:xfrm>
            <a:off x="3143240" y="1285860"/>
            <a:ext cx="5092700" cy="3530600"/>
          </a:xfrm>
        </p:spPr>
      </p:pic>
      <p:sp>
        <p:nvSpPr>
          <p:cNvPr id="7" name="6 - Θέση υποσέλιδου"/>
          <p:cNvSpPr>
            <a:spLocks noGrp="1"/>
          </p:cNvSpPr>
          <p:nvPr>
            <p:ph type="ftr" sz="quarter" idx="11"/>
          </p:nvPr>
        </p:nvSpPr>
        <p:spPr/>
        <p:txBody>
          <a:bodyPr/>
          <a:lstStyle/>
          <a:p>
            <a:r>
              <a:rPr lang="en-US" smtClean="0"/>
              <a:t>Kosma, G., 2015 </a:t>
            </a:r>
            <a:endParaRPr lang="el-GR"/>
          </a:p>
        </p:txBody>
      </p:sp>
      <p:sp>
        <p:nvSpPr>
          <p:cNvPr id="6" name="5 - Θέση αριθμού διαφάνειας"/>
          <p:cNvSpPr>
            <a:spLocks noGrp="1"/>
          </p:cNvSpPr>
          <p:nvPr>
            <p:ph type="sldNum" sz="quarter" idx="12"/>
          </p:nvPr>
        </p:nvSpPr>
        <p:spPr/>
        <p:txBody>
          <a:bodyPr>
            <a:normAutofit fontScale="92500" lnSpcReduction="10000"/>
          </a:bodyPr>
          <a:lstStyle/>
          <a:p>
            <a:fld id="{AF53B811-280D-4689-8E13-EC0FBCF9514A}" type="slidenum">
              <a:rPr lang="el-GR" smtClean="0"/>
              <a:pPr/>
              <a:t>2</a:t>
            </a:fld>
            <a:endParaRPr lang="el-GR"/>
          </a:p>
        </p:txBody>
      </p:sp>
      <p:pic>
        <p:nvPicPr>
          <p:cNvPr id="2050" name="Picture 2" descr="C:\Users\user\Documents\las 1.jpg"/>
          <p:cNvPicPr>
            <a:picLocks noChangeAspect="1" noChangeArrowheads="1"/>
          </p:cNvPicPr>
          <p:nvPr/>
        </p:nvPicPr>
        <p:blipFill>
          <a:blip r:embed="rId3"/>
          <a:srcRect/>
          <a:stretch>
            <a:fillRect/>
          </a:stretch>
        </p:blipFill>
        <p:spPr bwMode="auto">
          <a:xfrm rot="20736448">
            <a:off x="452651" y="4668616"/>
            <a:ext cx="2714625" cy="1685925"/>
          </a:xfrm>
          <a:prstGeom prst="rect">
            <a:avLst/>
          </a:prstGeom>
          <a:noFill/>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dirty="0" smtClean="0"/>
              <a:t>How did languages evolve?</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buNone/>
            </a:pPr>
            <a:r>
              <a:rPr lang="en-US" dirty="0" smtClean="0"/>
              <a:t>   Language developed for communication, to facilitate learning the use of tools and weapons, to plan hunting and </a:t>
            </a:r>
            <a:r>
              <a:rPr lang="en-US" dirty="0" err="1" smtClean="0"/>
              <a:t>defence</a:t>
            </a:r>
            <a:r>
              <a:rPr lang="en-US" dirty="0" smtClean="0"/>
              <a:t>, to develop a "theory of mind" and the tools of thought, and to attract and keep a mate.</a:t>
            </a:r>
          </a:p>
          <a:p>
            <a:pPr algn="just">
              <a:buNone/>
            </a:pPr>
            <a:r>
              <a:rPr lang="en-US" dirty="0" smtClean="0"/>
              <a:t>    While it is widely understood that our ability to communicate through speech sets us apart from other animals, language experts, historians and scientists can only hypothesize how, where and when it all began. </a:t>
            </a:r>
            <a:endParaRPr lang="el-GR" dirty="0"/>
          </a:p>
        </p:txBody>
      </p:sp>
      <p:sp>
        <p:nvSpPr>
          <p:cNvPr id="4" name="3 - Θέση υποσέλιδου"/>
          <p:cNvSpPr>
            <a:spLocks noGrp="1"/>
          </p:cNvSpPr>
          <p:nvPr>
            <p:ph type="ftr" sz="quarter" idx="11"/>
          </p:nvPr>
        </p:nvSpPr>
        <p:spPr/>
        <p:txBody>
          <a:bodyPr/>
          <a:lstStyle/>
          <a:p>
            <a:r>
              <a:rPr lang="en-US" smtClean="0"/>
              <a:t>Kosma, G., 2015 </a:t>
            </a:r>
            <a:endParaRPr lang="el-GR"/>
          </a:p>
        </p:txBody>
      </p:sp>
      <p:sp>
        <p:nvSpPr>
          <p:cNvPr id="5" name="4 - Θέση αριθμού διαφάνειας"/>
          <p:cNvSpPr>
            <a:spLocks noGrp="1"/>
          </p:cNvSpPr>
          <p:nvPr>
            <p:ph type="sldNum" sz="quarter" idx="12"/>
          </p:nvPr>
        </p:nvSpPr>
        <p:spPr/>
        <p:txBody>
          <a:bodyPr/>
          <a:lstStyle/>
          <a:p>
            <a:fld id="{AF53B811-280D-4689-8E13-EC0FBCF9514A}" type="slidenum">
              <a:rPr lang="el-GR" smtClean="0"/>
              <a:pPr/>
              <a:t>3</a:t>
            </a:fld>
            <a:endParaRPr lang="el-GR"/>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lnSpcReduction="10000"/>
          </a:bodyPr>
          <a:lstStyle/>
          <a:p>
            <a:pPr algn="just">
              <a:buNone/>
            </a:pPr>
            <a:r>
              <a:rPr lang="en-US" dirty="0" smtClean="0"/>
              <a:t>   The </a:t>
            </a:r>
            <a:r>
              <a:rPr lang="en-US" b="1" dirty="0" smtClean="0"/>
              <a:t>origin of language</a:t>
            </a:r>
            <a:r>
              <a:rPr lang="en-US" dirty="0" smtClean="0"/>
              <a:t> in the </a:t>
            </a:r>
            <a:r>
              <a:rPr lang="en-US" dirty="0" smtClean="0">
                <a:hlinkClick r:id="rId2" tooltip="Humans"/>
              </a:rPr>
              <a:t>human species</a:t>
            </a:r>
            <a:r>
              <a:rPr lang="en-US" dirty="0" smtClean="0"/>
              <a:t> has been the topic of scholarly discussions for several centuries. In spite of this, there is no consensus on the ultimate origin or age of human language. One problem makes the topic difficult to study: the lack of direct evidence. </a:t>
            </a:r>
          </a:p>
          <a:p>
            <a:pPr algn="just">
              <a:buNone/>
            </a:pPr>
            <a:r>
              <a:rPr lang="en-US" smtClean="0"/>
              <a:t>   It </a:t>
            </a:r>
            <a:r>
              <a:rPr lang="en-US" dirty="0" smtClean="0"/>
              <a:t>is estimated that almost 2.800 different languages are spoken worldwide.</a:t>
            </a:r>
            <a:endParaRPr lang="el-GR" dirty="0"/>
          </a:p>
        </p:txBody>
      </p:sp>
      <p:sp>
        <p:nvSpPr>
          <p:cNvPr id="4" name="3 - Θέση υποσέλιδου"/>
          <p:cNvSpPr>
            <a:spLocks noGrp="1"/>
          </p:cNvSpPr>
          <p:nvPr>
            <p:ph type="ftr" sz="quarter" idx="11"/>
          </p:nvPr>
        </p:nvSpPr>
        <p:spPr/>
        <p:txBody>
          <a:bodyPr/>
          <a:lstStyle/>
          <a:p>
            <a:r>
              <a:rPr lang="en-US" smtClean="0"/>
              <a:t>Kosma, G., 2015 </a:t>
            </a:r>
            <a:endParaRPr lang="el-GR"/>
          </a:p>
        </p:txBody>
      </p:sp>
      <p:sp>
        <p:nvSpPr>
          <p:cNvPr id="5" name="4 - Θέση αριθμού διαφάνειας"/>
          <p:cNvSpPr>
            <a:spLocks noGrp="1"/>
          </p:cNvSpPr>
          <p:nvPr>
            <p:ph type="sldNum" sz="quarter" idx="12"/>
          </p:nvPr>
        </p:nvSpPr>
        <p:spPr/>
        <p:txBody>
          <a:bodyPr/>
          <a:lstStyle/>
          <a:p>
            <a:fld id="{AF53B811-280D-4689-8E13-EC0FBCF9514A}" type="slidenum">
              <a:rPr lang="el-GR" smtClean="0"/>
              <a:pPr/>
              <a:t>4</a:t>
            </a:fld>
            <a:endParaRPr lang="el-GR"/>
          </a:p>
        </p:txBody>
      </p:sp>
    </p:spTree>
  </p:cSld>
  <p:clrMapOvr>
    <a:masterClrMapping/>
  </p:clrMapOvr>
  <p:transition>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 Τίτλος"/>
          <p:cNvSpPr>
            <a:spLocks noGrp="1"/>
          </p:cNvSpPr>
          <p:nvPr>
            <p:ph type="title"/>
          </p:nvPr>
        </p:nvSpPr>
        <p:spPr/>
        <p:txBody>
          <a:bodyPr>
            <a:normAutofit fontScale="90000"/>
          </a:bodyPr>
          <a:lstStyle/>
          <a:p>
            <a:r>
              <a:rPr lang="en-US" dirty="0" smtClean="0"/>
              <a:t>most widely spread religions worldwide</a:t>
            </a:r>
            <a:endParaRPr lang="el-GR" dirty="0"/>
          </a:p>
        </p:txBody>
      </p:sp>
      <p:pic>
        <p:nvPicPr>
          <p:cNvPr id="4" name="3 - Θέση περιεχομένου" descr="World-religions.PNG"/>
          <p:cNvPicPr>
            <a:picLocks noGrp="1" noChangeAspect="1"/>
          </p:cNvPicPr>
          <p:nvPr>
            <p:ph idx="1"/>
          </p:nvPr>
        </p:nvPicPr>
        <p:blipFill>
          <a:blip r:embed="rId2"/>
          <a:stretch>
            <a:fillRect/>
          </a:stretch>
        </p:blipFill>
        <p:spPr>
          <a:xfrm>
            <a:off x="1458852" y="1554163"/>
            <a:ext cx="6378695" cy="4525962"/>
          </a:xfrm>
        </p:spPr>
      </p:pic>
      <p:sp>
        <p:nvSpPr>
          <p:cNvPr id="6" name="5 - Θέση υποσέλιδου"/>
          <p:cNvSpPr>
            <a:spLocks noGrp="1"/>
          </p:cNvSpPr>
          <p:nvPr>
            <p:ph type="ftr" sz="quarter" idx="11"/>
          </p:nvPr>
        </p:nvSpPr>
        <p:spPr/>
        <p:txBody>
          <a:bodyPr/>
          <a:lstStyle/>
          <a:p>
            <a:r>
              <a:rPr lang="en-US" smtClean="0"/>
              <a:t>Kosma, G., 2015 </a:t>
            </a:r>
            <a:endParaRPr lang="el-GR"/>
          </a:p>
        </p:txBody>
      </p:sp>
      <p:sp>
        <p:nvSpPr>
          <p:cNvPr id="5" name="4 - Θέση αριθμού διαφάνειας"/>
          <p:cNvSpPr>
            <a:spLocks noGrp="1"/>
          </p:cNvSpPr>
          <p:nvPr>
            <p:ph type="sldNum" sz="quarter" idx="12"/>
          </p:nvPr>
        </p:nvSpPr>
        <p:spPr/>
        <p:txBody>
          <a:bodyPr/>
          <a:lstStyle/>
          <a:p>
            <a:fld id="{AF53B811-280D-4689-8E13-EC0FBCF9514A}" type="slidenum">
              <a:rPr lang="el-GR" smtClean="0"/>
              <a:pPr/>
              <a:t>5</a:t>
            </a:fld>
            <a:endParaRPr lang="el-GR"/>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Prevailing_world_religions_map.png"/>
          <p:cNvPicPr>
            <a:picLocks noGrp="1" noChangeAspect="1"/>
          </p:cNvPicPr>
          <p:nvPr>
            <p:ph idx="1"/>
          </p:nvPr>
        </p:nvPicPr>
        <p:blipFill>
          <a:blip r:embed="rId2"/>
          <a:stretch>
            <a:fillRect/>
          </a:stretch>
        </p:blipFill>
        <p:spPr>
          <a:xfrm>
            <a:off x="304800" y="1807081"/>
            <a:ext cx="8686800" cy="4020126"/>
          </a:xfrm>
        </p:spPr>
      </p:pic>
      <p:sp>
        <p:nvSpPr>
          <p:cNvPr id="6" name="5 - Θέση υποσέλιδου"/>
          <p:cNvSpPr>
            <a:spLocks noGrp="1"/>
          </p:cNvSpPr>
          <p:nvPr>
            <p:ph type="ftr" sz="quarter" idx="11"/>
          </p:nvPr>
        </p:nvSpPr>
        <p:spPr/>
        <p:txBody>
          <a:bodyPr/>
          <a:lstStyle/>
          <a:p>
            <a:r>
              <a:rPr lang="en-US" smtClean="0"/>
              <a:t>Kosma, G., 2015 </a:t>
            </a:r>
            <a:endParaRPr lang="el-GR"/>
          </a:p>
        </p:txBody>
      </p:sp>
      <p:sp>
        <p:nvSpPr>
          <p:cNvPr id="5" name="4 - Θέση αριθμού διαφάνειας"/>
          <p:cNvSpPr>
            <a:spLocks noGrp="1"/>
          </p:cNvSpPr>
          <p:nvPr>
            <p:ph type="sldNum" sz="quarter" idx="12"/>
          </p:nvPr>
        </p:nvSpPr>
        <p:spPr/>
        <p:txBody>
          <a:bodyPr>
            <a:normAutofit fontScale="92500" lnSpcReduction="10000"/>
          </a:bodyPr>
          <a:lstStyle/>
          <a:p>
            <a:fld id="{AF53B811-280D-4689-8E13-EC0FBCF9514A}" type="slidenum">
              <a:rPr lang="el-GR" smtClean="0"/>
              <a:pPr/>
              <a:t>6</a:t>
            </a:fld>
            <a:endParaRPr lang="el-GR"/>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dirty="0" smtClean="0"/>
              <a:t>RELIGION</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buNone/>
            </a:pPr>
            <a:r>
              <a:rPr lang="en-US" dirty="0" smtClean="0"/>
              <a:t>    A </a:t>
            </a:r>
            <a:r>
              <a:rPr lang="el-GR" b="1" dirty="0" smtClean="0"/>
              <a:t>religion</a:t>
            </a:r>
            <a:r>
              <a:rPr lang="el-GR" dirty="0" smtClean="0"/>
              <a:t> is an organized collection of </a:t>
            </a:r>
            <a:r>
              <a:rPr lang="en-US" dirty="0" smtClean="0">
                <a:hlinkClick r:id="rId2" tooltip="Belief system"/>
              </a:rPr>
              <a:t>beliefs</a:t>
            </a:r>
            <a:r>
              <a:rPr lang="en-US" dirty="0" smtClean="0"/>
              <a:t>, </a:t>
            </a:r>
            <a:r>
              <a:rPr lang="en-US" dirty="0" smtClean="0">
                <a:hlinkClick r:id="rId3" tooltip="Cultural system"/>
              </a:rPr>
              <a:t>cultural systems</a:t>
            </a:r>
            <a:r>
              <a:rPr lang="en-US" dirty="0" smtClean="0"/>
              <a:t>, and </a:t>
            </a:r>
            <a:r>
              <a:rPr lang="en-US" dirty="0" smtClean="0">
                <a:hlinkClick r:id="rId4" tooltip="World view"/>
              </a:rPr>
              <a:t>world views</a:t>
            </a:r>
            <a:r>
              <a:rPr lang="en-US" dirty="0" smtClean="0"/>
              <a:t> that relate </a:t>
            </a:r>
            <a:r>
              <a:rPr lang="en-US" dirty="0" smtClean="0">
                <a:hlinkClick r:id="rId5" tooltip="Human"/>
              </a:rPr>
              <a:t>humanity</a:t>
            </a:r>
            <a:r>
              <a:rPr lang="en-US" dirty="0" smtClean="0"/>
              <a:t> to an order of existence</a:t>
            </a:r>
            <a:r>
              <a:rPr lang="en-US" baseline="30000" dirty="0" smtClean="0"/>
              <a:t>.</a:t>
            </a:r>
            <a:r>
              <a:rPr lang="en-US" dirty="0" smtClean="0"/>
              <a:t> Many religions have</a:t>
            </a:r>
            <a:r>
              <a:rPr lang="el-GR" dirty="0" smtClean="0"/>
              <a:t> </a:t>
            </a:r>
            <a:r>
              <a:rPr lang="en-US" dirty="0" smtClean="0">
                <a:hlinkClick r:id="rId6" tooltip="Mythology"/>
              </a:rPr>
              <a:t>narratives</a:t>
            </a:r>
            <a:r>
              <a:rPr lang="en-US" dirty="0" smtClean="0"/>
              <a:t>, </a:t>
            </a:r>
            <a:r>
              <a:rPr lang="en-US" dirty="0" smtClean="0">
                <a:hlinkClick r:id="rId7" tooltip="Symbol"/>
              </a:rPr>
              <a:t>symbols</a:t>
            </a:r>
            <a:r>
              <a:rPr lang="en-US" dirty="0" smtClean="0"/>
              <a:t>, and </a:t>
            </a:r>
            <a:r>
              <a:rPr lang="en-US" dirty="0" smtClean="0">
                <a:hlinkClick r:id="rId8" tooltip="Sacred history"/>
              </a:rPr>
              <a:t>sacred histories</a:t>
            </a:r>
            <a:r>
              <a:rPr lang="en-US" dirty="0" smtClean="0"/>
              <a:t> that aim to explain the </a:t>
            </a:r>
            <a:r>
              <a:rPr lang="en-US" dirty="0" smtClean="0">
                <a:hlinkClick r:id="rId9" tooltip="Meaning of life"/>
              </a:rPr>
              <a:t>meaning of life</a:t>
            </a:r>
            <a:r>
              <a:rPr lang="en-US" dirty="0" smtClean="0"/>
              <a:t> and/or to explain the </a:t>
            </a:r>
            <a:r>
              <a:rPr lang="en-US" dirty="0" smtClean="0">
                <a:hlinkClick r:id="rId10" tooltip="Creation myth"/>
              </a:rPr>
              <a:t>origin of life</a:t>
            </a:r>
            <a:r>
              <a:rPr lang="en-US" dirty="0" smtClean="0"/>
              <a:t> or the </a:t>
            </a:r>
            <a:r>
              <a:rPr lang="en-US" dirty="0" smtClean="0">
                <a:hlinkClick r:id="rId11" tooltip="Religious cosmology"/>
              </a:rPr>
              <a:t>Universe</a:t>
            </a:r>
            <a:r>
              <a:rPr lang="en-US" dirty="0" smtClean="0"/>
              <a:t>. From their beliefs about the </a:t>
            </a:r>
            <a:r>
              <a:rPr lang="en-US" dirty="0" smtClean="0">
                <a:hlinkClick r:id="rId12" tooltip="Cosmos"/>
              </a:rPr>
              <a:t>cosmos</a:t>
            </a:r>
            <a:r>
              <a:rPr lang="en-US" dirty="0" smtClean="0"/>
              <a:t> and </a:t>
            </a:r>
            <a:r>
              <a:rPr lang="en-US" dirty="0" smtClean="0">
                <a:hlinkClick r:id="rId13" tooltip="Human nature"/>
              </a:rPr>
              <a:t>human nature</a:t>
            </a:r>
            <a:r>
              <a:rPr lang="en-US" dirty="0" smtClean="0"/>
              <a:t>, people may derive </a:t>
            </a:r>
            <a:r>
              <a:rPr lang="en-US" dirty="0" smtClean="0">
                <a:hlinkClick r:id="rId14" tooltip="Moral code"/>
              </a:rPr>
              <a:t>morality</a:t>
            </a:r>
            <a:r>
              <a:rPr lang="en-US" dirty="0" smtClean="0"/>
              <a:t>, </a:t>
            </a:r>
            <a:r>
              <a:rPr lang="en-US" dirty="0" smtClean="0">
                <a:hlinkClick r:id="rId15" tooltip="Ethics"/>
              </a:rPr>
              <a:t>ethics</a:t>
            </a:r>
            <a:r>
              <a:rPr lang="en-US" dirty="0" smtClean="0"/>
              <a:t>, </a:t>
            </a:r>
            <a:r>
              <a:rPr lang="en-US" dirty="0" smtClean="0">
                <a:hlinkClick r:id="rId16" tooltip="Religious law"/>
              </a:rPr>
              <a:t>religious laws</a:t>
            </a:r>
            <a:r>
              <a:rPr lang="en-US" dirty="0" smtClean="0"/>
              <a:t> or a preferred </a:t>
            </a:r>
            <a:r>
              <a:rPr lang="en-US" dirty="0" smtClean="0">
                <a:hlinkClick r:id="rId17" tooltip="Lifestyle (sociology)"/>
              </a:rPr>
              <a:t>lifestyle</a:t>
            </a:r>
            <a:r>
              <a:rPr lang="en-US" dirty="0" smtClean="0"/>
              <a:t>. According to some estimates, there are roughly 4,200 religions in the world.</a:t>
            </a:r>
            <a:endParaRPr lang="el-GR" dirty="0" smtClean="0"/>
          </a:p>
          <a:p>
            <a:endParaRPr lang="el-GR" dirty="0"/>
          </a:p>
        </p:txBody>
      </p:sp>
      <p:sp>
        <p:nvSpPr>
          <p:cNvPr id="4" name="3 - Θέση υποσέλιδου"/>
          <p:cNvSpPr>
            <a:spLocks noGrp="1"/>
          </p:cNvSpPr>
          <p:nvPr>
            <p:ph type="ftr" sz="quarter" idx="11"/>
          </p:nvPr>
        </p:nvSpPr>
        <p:spPr/>
        <p:txBody>
          <a:bodyPr/>
          <a:lstStyle/>
          <a:p>
            <a:r>
              <a:rPr lang="en-US" smtClean="0"/>
              <a:t>Kosma, G., 2015 </a:t>
            </a:r>
            <a:endParaRPr lang="el-GR"/>
          </a:p>
        </p:txBody>
      </p:sp>
      <p:sp>
        <p:nvSpPr>
          <p:cNvPr id="5" name="4 - Θέση αριθμού διαφάνειας"/>
          <p:cNvSpPr>
            <a:spLocks noGrp="1"/>
          </p:cNvSpPr>
          <p:nvPr>
            <p:ph type="sldNum" sz="quarter" idx="12"/>
          </p:nvPr>
        </p:nvSpPr>
        <p:spPr/>
        <p:txBody>
          <a:bodyPr/>
          <a:lstStyle/>
          <a:p>
            <a:fld id="{AF53B811-280D-4689-8E13-EC0FBCF9514A}" type="slidenum">
              <a:rPr lang="el-GR" smtClean="0"/>
              <a:pPr/>
              <a:t>7</a:t>
            </a:fld>
            <a:endParaRPr lang="el-GR"/>
          </a:p>
        </p:txBody>
      </p:sp>
    </p:spTree>
  </p:cSld>
  <p:clrMapOvr>
    <a:masterClrMapping/>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lgn="just">
              <a:buNone/>
            </a:pPr>
            <a:r>
              <a:rPr lang="en-US" dirty="0" smtClean="0"/>
              <a:t>   The development of religion has taken different   forms in different cultures. Some religions place an emphasis on belief, while others emphasize practice. Some religions focus on the subjective experience of the religious individual, while others consider the activities of the religious community to be most important. </a:t>
            </a:r>
            <a:endParaRPr lang="el-GR" dirty="0"/>
          </a:p>
        </p:txBody>
      </p:sp>
      <p:sp>
        <p:nvSpPr>
          <p:cNvPr id="4" name="3 - Θέση υποσέλιδου"/>
          <p:cNvSpPr>
            <a:spLocks noGrp="1"/>
          </p:cNvSpPr>
          <p:nvPr>
            <p:ph type="ftr" sz="quarter" idx="11"/>
          </p:nvPr>
        </p:nvSpPr>
        <p:spPr/>
        <p:txBody>
          <a:bodyPr/>
          <a:lstStyle/>
          <a:p>
            <a:r>
              <a:rPr lang="en-US" smtClean="0"/>
              <a:t>Kosma, G., 2015 </a:t>
            </a:r>
            <a:endParaRPr lang="el-GR"/>
          </a:p>
        </p:txBody>
      </p:sp>
      <p:sp>
        <p:nvSpPr>
          <p:cNvPr id="5" name="4 - Θέση αριθμού διαφάνειας"/>
          <p:cNvSpPr>
            <a:spLocks noGrp="1"/>
          </p:cNvSpPr>
          <p:nvPr>
            <p:ph type="sldNum" sz="quarter" idx="12"/>
          </p:nvPr>
        </p:nvSpPr>
        <p:spPr/>
        <p:txBody>
          <a:bodyPr/>
          <a:lstStyle/>
          <a:p>
            <a:fld id="{AF53B811-280D-4689-8E13-EC0FBCF9514A}" type="slidenum">
              <a:rPr lang="el-GR" smtClean="0"/>
              <a:pPr/>
              <a:t>8</a:t>
            </a:fld>
            <a:endParaRPr lang="el-GR"/>
          </a:p>
        </p:txBody>
      </p:sp>
    </p:spTree>
  </p:cSld>
  <p:clrMapOvr>
    <a:masterClrMapping/>
  </p:clrMapOvr>
  <p:transition>
    <p:cover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dirty="0" smtClean="0"/>
              <a:t>Religious freedom</a:t>
            </a:r>
            <a:endParaRPr lang="el-GR" dirty="0"/>
          </a:p>
        </p:txBody>
      </p:sp>
      <p:sp>
        <p:nvSpPr>
          <p:cNvPr id="3" name="2 - Θέση περιεχομένου"/>
          <p:cNvSpPr>
            <a:spLocks noGrp="1"/>
          </p:cNvSpPr>
          <p:nvPr>
            <p:ph idx="1"/>
          </p:nvPr>
        </p:nvSpPr>
        <p:spPr/>
        <p:txBody>
          <a:bodyPr/>
          <a:lstStyle/>
          <a:p>
            <a:pPr>
              <a:buNone/>
            </a:pPr>
            <a:r>
              <a:rPr lang="en-US" dirty="0" smtClean="0"/>
              <a:t>   Religious freedom/freedom of religion is the tolerance of different theological systems.</a:t>
            </a:r>
          </a:p>
          <a:p>
            <a:pPr>
              <a:buNone/>
            </a:pPr>
            <a:r>
              <a:rPr lang="en-US" dirty="0" smtClean="0"/>
              <a:t>   Freedom of religion is considered by many people and nations to be a fundamental human right.</a:t>
            </a:r>
            <a:endParaRPr lang="el-GR" dirty="0"/>
          </a:p>
        </p:txBody>
      </p:sp>
      <p:sp>
        <p:nvSpPr>
          <p:cNvPr id="4" name="3 - Θέση υποσέλιδου"/>
          <p:cNvSpPr>
            <a:spLocks noGrp="1"/>
          </p:cNvSpPr>
          <p:nvPr>
            <p:ph type="ftr" sz="quarter" idx="11"/>
          </p:nvPr>
        </p:nvSpPr>
        <p:spPr/>
        <p:txBody>
          <a:bodyPr/>
          <a:lstStyle/>
          <a:p>
            <a:r>
              <a:rPr lang="en-US" smtClean="0"/>
              <a:t>Kosma, G., 2015 </a:t>
            </a:r>
            <a:endParaRPr lang="el-GR"/>
          </a:p>
        </p:txBody>
      </p:sp>
      <p:sp>
        <p:nvSpPr>
          <p:cNvPr id="5" name="4 - Θέση αριθμού διαφάνειας"/>
          <p:cNvSpPr>
            <a:spLocks noGrp="1"/>
          </p:cNvSpPr>
          <p:nvPr>
            <p:ph type="sldNum" sz="quarter" idx="12"/>
          </p:nvPr>
        </p:nvSpPr>
        <p:spPr/>
        <p:txBody>
          <a:bodyPr/>
          <a:lstStyle/>
          <a:p>
            <a:fld id="{AF53B811-280D-4689-8E13-EC0FBCF9514A}" type="slidenum">
              <a:rPr lang="el-GR" smtClean="0"/>
              <a:pPr/>
              <a:t>9</a:t>
            </a:fld>
            <a:endParaRPr lang="el-GR"/>
          </a:p>
        </p:txBody>
      </p:sp>
    </p:spTree>
  </p:cSld>
  <p:clrMapOvr>
    <a:masterClrMapping/>
  </p:clrMapOvr>
  <p:transition>
    <p:wheel/>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ee4d9a4a0b7ad2d263435b464d6506279af9fe"/>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346</TotalTime>
  <Words>223</Words>
  <Application>Microsoft Office PowerPoint</Application>
  <PresentationFormat>Προβολή στην οθόνη (4:3)</PresentationFormat>
  <Paragraphs>43</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Διαστημικό</vt:lpstr>
      <vt:lpstr>Languages and Religions</vt:lpstr>
      <vt:lpstr>Most widely spoken languages</vt:lpstr>
      <vt:lpstr>How did languages evolve?</vt:lpstr>
      <vt:lpstr>Διαφάνεια 4</vt:lpstr>
      <vt:lpstr>most widely spread religions worldwide</vt:lpstr>
      <vt:lpstr>Διαφάνεια 6</vt:lpstr>
      <vt:lpstr>RELIGION</vt:lpstr>
      <vt:lpstr>Διαφάνεια 8</vt:lpstr>
      <vt:lpstr>Religious freedom</vt:lpstr>
      <vt:lpstr>Religious fanaticism</vt:lpstr>
      <vt:lpstr>Food for thought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Languages and Religions</dc:title>
  <dc:creator>user</dc:creator>
  <cp:lastModifiedBy>user</cp:lastModifiedBy>
  <cp:revision>38</cp:revision>
  <dcterms:created xsi:type="dcterms:W3CDTF">2015-01-10T16:38:39Z</dcterms:created>
  <dcterms:modified xsi:type="dcterms:W3CDTF">2015-01-12T16:44:40Z</dcterms:modified>
</cp:coreProperties>
</file>