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8" r:id="rId1"/>
  </p:sldMasterIdLst>
  <p:notesMasterIdLst>
    <p:notesMasterId r:id="rId10"/>
  </p:notesMasterIdLst>
  <p:sldIdLst>
    <p:sldId id="263" r:id="rId2"/>
    <p:sldId id="266" r:id="rId3"/>
    <p:sldId id="270" r:id="rId4"/>
    <p:sldId id="271" r:id="rId5"/>
    <p:sldId id="268" r:id="rId6"/>
    <p:sldId id="258" r:id="rId7"/>
    <p:sldId id="265" r:id="rId8"/>
    <p:sldId id="273" r:id="rId9"/>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4994" autoAdjust="0"/>
    <p:restoredTop sz="94660"/>
  </p:normalViewPr>
  <p:slideViewPr>
    <p:cSldViewPr>
      <p:cViewPr>
        <p:scale>
          <a:sx n="100" d="100"/>
          <a:sy n="100" d="100"/>
        </p:scale>
        <p:origin x="-1134" y="-5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D9E7BC3-FC88-418A-9942-821E77D3043D}" type="datetimeFigureOut">
              <a:rPr lang="el-GR" smtClean="0"/>
              <a:pPr/>
              <a:t>3/11/2014</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7A1933A-B1ED-4B53-AACA-EF6A2FB2B9FC}" type="slidenum">
              <a:rPr lang="el-GR" smtClean="0"/>
              <a:pPr/>
              <a:t>‹#›</a:t>
            </a:fld>
            <a:endParaRPr lang="el-G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97A1933A-B1ED-4B53-AACA-EF6A2FB2B9FC}" type="slidenum">
              <a:rPr lang="el-GR" smtClean="0"/>
              <a:pPr/>
              <a:t>5</a:t>
            </a:fld>
            <a:endParaRPr lang="el-G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14" name="13 - Τίτλος"/>
          <p:cNvSpPr>
            <a:spLocks noGrp="1"/>
          </p:cNvSpPr>
          <p:nvPr>
            <p:ph type="ctrTitle"/>
          </p:nvPr>
        </p:nvSpPr>
        <p:spPr>
          <a:xfrm>
            <a:off x="1432560" y="359898"/>
            <a:ext cx="7406640" cy="1472184"/>
          </a:xfrm>
        </p:spPr>
        <p:txBody>
          <a:bodyPr anchor="b"/>
          <a:lstStyle>
            <a:lvl1pPr algn="l">
              <a:defRPr/>
            </a:lvl1pPr>
            <a:extLst/>
          </a:lstStyle>
          <a:p>
            <a:r>
              <a:rPr kumimoji="0" lang="el-GR" smtClean="0"/>
              <a:t>Kλικ για επεξεργασία του τίτλου</a:t>
            </a:r>
            <a:endParaRPr kumimoji="0" lang="en-US"/>
          </a:p>
        </p:txBody>
      </p:sp>
      <p:sp>
        <p:nvSpPr>
          <p:cNvPr id="22" name="21 - Υπότιτλος"/>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l-GR" smtClean="0"/>
              <a:t>Κάντε κλικ για να επεξεργαστείτε τον υπότιτλο του υποδείγματος</a:t>
            </a:r>
            <a:endParaRPr kumimoji="0" lang="en-US"/>
          </a:p>
        </p:txBody>
      </p:sp>
      <p:sp>
        <p:nvSpPr>
          <p:cNvPr id="7" name="6 - Θέση ημερομηνίας"/>
          <p:cNvSpPr>
            <a:spLocks noGrp="1"/>
          </p:cNvSpPr>
          <p:nvPr>
            <p:ph type="dt" sz="half" idx="10"/>
          </p:nvPr>
        </p:nvSpPr>
        <p:spPr/>
        <p:txBody>
          <a:bodyPr/>
          <a:lstStyle>
            <a:extLst/>
          </a:lstStyle>
          <a:p>
            <a:fld id="{6564EECF-1FA4-4B8F-B524-5C735931862C}" type="datetime1">
              <a:rPr lang="el-GR" smtClean="0"/>
              <a:t>3/11/2014</a:t>
            </a:fld>
            <a:endParaRPr lang="el-GR"/>
          </a:p>
        </p:txBody>
      </p:sp>
      <p:sp>
        <p:nvSpPr>
          <p:cNvPr id="20" name="19 - Θέση υποσέλιδου"/>
          <p:cNvSpPr>
            <a:spLocks noGrp="1"/>
          </p:cNvSpPr>
          <p:nvPr>
            <p:ph type="ftr" sz="quarter" idx="11"/>
          </p:nvPr>
        </p:nvSpPr>
        <p:spPr/>
        <p:txBody>
          <a:bodyPr/>
          <a:lstStyle>
            <a:extLst/>
          </a:lstStyle>
          <a:p>
            <a:r>
              <a:rPr lang="el-GR" smtClean="0"/>
              <a:t>Κοσμά Γεωργία 26-9-2014</a:t>
            </a:r>
            <a:endParaRPr lang="el-GR"/>
          </a:p>
        </p:txBody>
      </p:sp>
      <p:sp>
        <p:nvSpPr>
          <p:cNvPr id="10" name="9 - Θέση αριθμού διαφάνειας"/>
          <p:cNvSpPr>
            <a:spLocks noGrp="1"/>
          </p:cNvSpPr>
          <p:nvPr>
            <p:ph type="sldNum" sz="quarter" idx="12"/>
          </p:nvPr>
        </p:nvSpPr>
        <p:spPr/>
        <p:txBody>
          <a:bodyPr/>
          <a:lstStyle>
            <a:extLst/>
          </a:lstStyle>
          <a:p>
            <a:fld id="{5204992D-E062-4722-A9DD-2CEDDDC4862F}" type="slidenum">
              <a:rPr lang="el-GR" smtClean="0"/>
              <a:pPr/>
              <a:t>‹#›</a:t>
            </a:fld>
            <a:endParaRPr lang="el-GR"/>
          </a:p>
        </p:txBody>
      </p:sp>
      <p:sp>
        <p:nvSpPr>
          <p:cNvPr id="8" name="7 - Έλλειψη"/>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8 - Έλλειψη"/>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extLs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extLst/>
          </a:lstStyle>
          <a:p>
            <a:fld id="{A98F03D1-EB55-4672-8004-58547BC0B9AD}" type="datetime1">
              <a:rPr lang="el-GR" smtClean="0"/>
              <a:t>3/11/2014</a:t>
            </a:fld>
            <a:endParaRPr lang="el-GR"/>
          </a:p>
        </p:txBody>
      </p:sp>
      <p:sp>
        <p:nvSpPr>
          <p:cNvPr id="5" name="4 - Θέση υποσέλιδου"/>
          <p:cNvSpPr>
            <a:spLocks noGrp="1"/>
          </p:cNvSpPr>
          <p:nvPr>
            <p:ph type="ftr" sz="quarter" idx="11"/>
          </p:nvPr>
        </p:nvSpPr>
        <p:spPr/>
        <p:txBody>
          <a:bodyPr/>
          <a:lstStyle>
            <a:extLst/>
          </a:lstStyle>
          <a:p>
            <a:r>
              <a:rPr lang="el-GR" smtClean="0"/>
              <a:t>Κοσμά Γεωργία 26-9-2014</a:t>
            </a:r>
            <a:endParaRPr lang="el-GR"/>
          </a:p>
        </p:txBody>
      </p:sp>
      <p:sp>
        <p:nvSpPr>
          <p:cNvPr id="6" name="5 - Θέση αριθμού διαφάνειας"/>
          <p:cNvSpPr>
            <a:spLocks noGrp="1"/>
          </p:cNvSpPr>
          <p:nvPr>
            <p:ph type="sldNum" sz="quarter" idx="12"/>
          </p:nvPr>
        </p:nvSpPr>
        <p:spPr/>
        <p:txBody>
          <a:bodyPr/>
          <a:lstStyle>
            <a:extLst/>
          </a:lstStyle>
          <a:p>
            <a:fld id="{5204992D-E062-4722-A9DD-2CEDDDC4862F}"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858000" y="274639"/>
            <a:ext cx="1828800" cy="5851525"/>
          </a:xfrm>
        </p:spPr>
        <p:txBody>
          <a:bodyPr vert="eaVert"/>
          <a:lstStyle>
            <a:extLs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1143000" y="274640"/>
            <a:ext cx="5562600" cy="5851525"/>
          </a:xfrm>
        </p:spPr>
        <p:txBody>
          <a:bodyPr vert="eaVert"/>
          <a:lstStyle>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extLst/>
          </a:lstStyle>
          <a:p>
            <a:fld id="{2D2FAB30-1DE7-4106-8834-D4CE6293DBF3}" type="datetime1">
              <a:rPr lang="el-GR" smtClean="0"/>
              <a:t>3/11/2014</a:t>
            </a:fld>
            <a:endParaRPr lang="el-GR"/>
          </a:p>
        </p:txBody>
      </p:sp>
      <p:sp>
        <p:nvSpPr>
          <p:cNvPr id="5" name="4 - Θέση υποσέλιδου"/>
          <p:cNvSpPr>
            <a:spLocks noGrp="1"/>
          </p:cNvSpPr>
          <p:nvPr>
            <p:ph type="ftr" sz="quarter" idx="11"/>
          </p:nvPr>
        </p:nvSpPr>
        <p:spPr/>
        <p:txBody>
          <a:bodyPr/>
          <a:lstStyle>
            <a:extLst/>
          </a:lstStyle>
          <a:p>
            <a:r>
              <a:rPr lang="el-GR" smtClean="0"/>
              <a:t>Κοσμά Γεωργία 26-9-2014</a:t>
            </a:r>
            <a:endParaRPr lang="el-GR"/>
          </a:p>
        </p:txBody>
      </p:sp>
      <p:sp>
        <p:nvSpPr>
          <p:cNvPr id="6" name="5 - Θέση αριθμού διαφάνειας"/>
          <p:cNvSpPr>
            <a:spLocks noGrp="1"/>
          </p:cNvSpPr>
          <p:nvPr>
            <p:ph type="sldNum" sz="quarter" idx="12"/>
          </p:nvPr>
        </p:nvSpPr>
        <p:spPr/>
        <p:txBody>
          <a:bodyPr/>
          <a:lstStyle>
            <a:extLst/>
          </a:lstStyle>
          <a:p>
            <a:fld id="{5204992D-E062-4722-A9DD-2CEDDDC4862F}"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extLst/>
          </a:lstStyle>
          <a:p>
            <a:r>
              <a:rPr kumimoji="0" lang="el-GR" smtClean="0"/>
              <a:t>Kλικ για επεξεργασία του τίτλου</a:t>
            </a:r>
            <a:endParaRPr kumimoji="0" lang="en-US"/>
          </a:p>
        </p:txBody>
      </p:sp>
      <p:sp>
        <p:nvSpPr>
          <p:cNvPr id="3" name="2 - Θέση περιεχομένου"/>
          <p:cNvSpPr>
            <a:spLocks noGrp="1"/>
          </p:cNvSpPr>
          <p:nvPr>
            <p:ph idx="1"/>
          </p:nvPr>
        </p:nvSpPr>
        <p:spPr/>
        <p:txBody>
          <a:bodyPr/>
          <a:lstStyle>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extLst/>
          </a:lstStyle>
          <a:p>
            <a:fld id="{A53B5CA9-92DD-4E18-8628-470FC0AE55F5}" type="datetime1">
              <a:rPr lang="el-GR" smtClean="0"/>
              <a:t>3/11/2014</a:t>
            </a:fld>
            <a:endParaRPr lang="el-GR"/>
          </a:p>
        </p:txBody>
      </p:sp>
      <p:sp>
        <p:nvSpPr>
          <p:cNvPr id="5" name="4 - Θέση υποσέλιδου"/>
          <p:cNvSpPr>
            <a:spLocks noGrp="1"/>
          </p:cNvSpPr>
          <p:nvPr>
            <p:ph type="ftr" sz="quarter" idx="11"/>
          </p:nvPr>
        </p:nvSpPr>
        <p:spPr/>
        <p:txBody>
          <a:bodyPr/>
          <a:lstStyle>
            <a:extLst/>
          </a:lstStyle>
          <a:p>
            <a:r>
              <a:rPr lang="el-GR" smtClean="0"/>
              <a:t>Κοσμά Γεωργία 26-9-2014</a:t>
            </a:r>
            <a:endParaRPr lang="el-GR"/>
          </a:p>
        </p:txBody>
      </p:sp>
      <p:sp>
        <p:nvSpPr>
          <p:cNvPr id="6" name="5 - Θέση αριθμού διαφάνειας"/>
          <p:cNvSpPr>
            <a:spLocks noGrp="1"/>
          </p:cNvSpPr>
          <p:nvPr>
            <p:ph type="sldNum" sz="quarter" idx="12"/>
          </p:nvPr>
        </p:nvSpPr>
        <p:spPr/>
        <p:txBody>
          <a:bodyPr/>
          <a:lstStyle>
            <a:extLst/>
          </a:lstStyle>
          <a:p>
            <a:fld id="{5204992D-E062-4722-A9DD-2CEDDDC4862F}"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spTree>
      <p:nvGrpSpPr>
        <p:cNvPr id="1" name=""/>
        <p:cNvGrpSpPr/>
        <p:nvPr/>
      </p:nvGrpSpPr>
      <p:grpSpPr>
        <a:xfrm>
          <a:off x="0" y="0"/>
          <a:ext cx="0" cy="0"/>
          <a:chOff x="0" y="0"/>
          <a:chExt cx="0" cy="0"/>
        </a:xfrm>
      </p:grpSpPr>
      <p:sp>
        <p:nvSpPr>
          <p:cNvPr id="7" name="6 - Ορθογώνιο"/>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 Τίτλος"/>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extLst/>
          </a:lstStyle>
          <a:p>
            <a:fld id="{DE5A3064-949D-4532-92EB-C091FE51073E}" type="datetime1">
              <a:rPr lang="el-GR" smtClean="0"/>
              <a:t>3/11/2014</a:t>
            </a:fld>
            <a:endParaRPr lang="el-GR"/>
          </a:p>
        </p:txBody>
      </p:sp>
      <p:sp>
        <p:nvSpPr>
          <p:cNvPr id="5" name="4 - Θέση υποσέλιδου"/>
          <p:cNvSpPr>
            <a:spLocks noGrp="1"/>
          </p:cNvSpPr>
          <p:nvPr>
            <p:ph type="ftr" sz="quarter" idx="11"/>
          </p:nvPr>
        </p:nvSpPr>
        <p:spPr/>
        <p:txBody>
          <a:bodyPr/>
          <a:lstStyle>
            <a:extLst/>
          </a:lstStyle>
          <a:p>
            <a:r>
              <a:rPr lang="el-GR" smtClean="0"/>
              <a:t>Κοσμά Γεωργία 26-9-2014</a:t>
            </a:r>
            <a:endParaRPr lang="el-GR"/>
          </a:p>
        </p:txBody>
      </p:sp>
      <p:sp>
        <p:nvSpPr>
          <p:cNvPr id="6" name="5 - Θέση αριθμού διαφάνειας"/>
          <p:cNvSpPr>
            <a:spLocks noGrp="1"/>
          </p:cNvSpPr>
          <p:nvPr>
            <p:ph type="sldNum" sz="quarter" idx="12"/>
          </p:nvPr>
        </p:nvSpPr>
        <p:spPr/>
        <p:txBody>
          <a:bodyPr/>
          <a:lstStyle>
            <a:extLst/>
          </a:lstStyle>
          <a:p>
            <a:fld id="{5204992D-E062-4722-A9DD-2CEDDDC4862F}" type="slidenum">
              <a:rPr lang="el-GR" smtClean="0"/>
              <a:pPr/>
              <a:t>‹#›</a:t>
            </a:fld>
            <a:endParaRPr lang="el-GR"/>
          </a:p>
        </p:txBody>
      </p:sp>
      <p:sp>
        <p:nvSpPr>
          <p:cNvPr id="10" name="9 - Ορθογώνιο"/>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7 - Έλλειψη"/>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8 - Έλλειψη"/>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a:xfrm>
            <a:off x="1435608" y="274320"/>
            <a:ext cx="7498080" cy="1143000"/>
          </a:xfrm>
        </p:spPr>
        <p:txBody>
          <a:bodyPr/>
          <a:lstStyle>
            <a:extLst/>
          </a:lstStyle>
          <a:p>
            <a:r>
              <a:rPr kumimoji="0" lang="el-GR" smtClean="0"/>
              <a:t>Kλικ για επεξεργασία του τίτλου</a:t>
            </a:r>
            <a:endParaRPr kumimoji="0" lang="en-US"/>
          </a:p>
        </p:txBody>
      </p:sp>
      <p:sp>
        <p:nvSpPr>
          <p:cNvPr id="3" name="2 - Θέση περιεχομένου"/>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περιεχομένου"/>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extLst/>
          </a:lstStyle>
          <a:p>
            <a:fld id="{22AC0B64-D10F-4E53-B2DA-FB5F39101FF8}" type="datetime1">
              <a:rPr lang="el-GR" smtClean="0"/>
              <a:t>3/11/2014</a:t>
            </a:fld>
            <a:endParaRPr lang="el-GR"/>
          </a:p>
        </p:txBody>
      </p:sp>
      <p:sp>
        <p:nvSpPr>
          <p:cNvPr id="6" name="5 - Θέση υποσέλιδου"/>
          <p:cNvSpPr>
            <a:spLocks noGrp="1"/>
          </p:cNvSpPr>
          <p:nvPr>
            <p:ph type="ftr" sz="quarter" idx="11"/>
          </p:nvPr>
        </p:nvSpPr>
        <p:spPr/>
        <p:txBody>
          <a:bodyPr/>
          <a:lstStyle>
            <a:extLst/>
          </a:lstStyle>
          <a:p>
            <a:r>
              <a:rPr lang="el-GR" smtClean="0"/>
              <a:t>Κοσμά Γεωργία 26-9-2014</a:t>
            </a:r>
            <a:endParaRPr lang="el-GR"/>
          </a:p>
        </p:txBody>
      </p:sp>
      <p:sp>
        <p:nvSpPr>
          <p:cNvPr id="7" name="6 - Θέση αριθμού διαφάνειας"/>
          <p:cNvSpPr>
            <a:spLocks noGrp="1"/>
          </p:cNvSpPr>
          <p:nvPr>
            <p:ph type="sldNum" sz="quarter" idx="12"/>
          </p:nvPr>
        </p:nvSpPr>
        <p:spPr/>
        <p:txBody>
          <a:bodyPr/>
          <a:lstStyle>
            <a:extLst/>
          </a:lstStyle>
          <a:p>
            <a:fld id="{5204992D-E062-4722-A9DD-2CEDDDC4862F}"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l-GR" smtClean="0"/>
              <a:t>Kλικ για επεξεργασία των στυλ του υποδείγματος</a:t>
            </a:r>
          </a:p>
        </p:txBody>
      </p:sp>
      <p:sp>
        <p:nvSpPr>
          <p:cNvPr id="4" name="3 - Θέση κειμένου"/>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l-GR" smtClean="0"/>
              <a:t>Kλικ για επεξεργασία των στυλ του υποδείγματος</a:t>
            </a:r>
          </a:p>
        </p:txBody>
      </p:sp>
      <p:sp>
        <p:nvSpPr>
          <p:cNvPr id="5" name="4 - Θέση περιεχομένου"/>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6" name="5 - Θέση περιεχομένου"/>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7" name="6 - Θέση ημερομηνίας"/>
          <p:cNvSpPr>
            <a:spLocks noGrp="1"/>
          </p:cNvSpPr>
          <p:nvPr>
            <p:ph type="dt" sz="half" idx="10"/>
          </p:nvPr>
        </p:nvSpPr>
        <p:spPr/>
        <p:txBody>
          <a:bodyPr/>
          <a:lstStyle>
            <a:extLst/>
          </a:lstStyle>
          <a:p>
            <a:fld id="{E4419867-5784-432B-9347-6E0D6CF5F3DC}" type="datetime1">
              <a:rPr lang="el-GR" smtClean="0"/>
              <a:t>3/11/2014</a:t>
            </a:fld>
            <a:endParaRPr lang="el-GR"/>
          </a:p>
        </p:txBody>
      </p:sp>
      <p:sp>
        <p:nvSpPr>
          <p:cNvPr id="8" name="7 - Θέση υποσέλιδου"/>
          <p:cNvSpPr>
            <a:spLocks noGrp="1"/>
          </p:cNvSpPr>
          <p:nvPr>
            <p:ph type="ftr" sz="quarter" idx="11"/>
          </p:nvPr>
        </p:nvSpPr>
        <p:spPr/>
        <p:txBody>
          <a:bodyPr/>
          <a:lstStyle>
            <a:extLst/>
          </a:lstStyle>
          <a:p>
            <a:r>
              <a:rPr lang="el-GR" smtClean="0"/>
              <a:t>Κοσμά Γεωργία 26-9-2014</a:t>
            </a:r>
            <a:endParaRPr lang="el-GR"/>
          </a:p>
        </p:txBody>
      </p:sp>
      <p:sp>
        <p:nvSpPr>
          <p:cNvPr id="9" name="8 - Θέση αριθμού διαφάνειας"/>
          <p:cNvSpPr>
            <a:spLocks noGrp="1"/>
          </p:cNvSpPr>
          <p:nvPr>
            <p:ph type="sldNum" sz="quarter" idx="12"/>
          </p:nvPr>
        </p:nvSpPr>
        <p:spPr/>
        <p:txBody>
          <a:bodyPr/>
          <a:lstStyle>
            <a:extLst/>
          </a:lstStyle>
          <a:p>
            <a:fld id="{5204992D-E062-4722-A9DD-2CEDDDC4862F}"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a:xfrm>
            <a:off x="1435608" y="274320"/>
            <a:ext cx="7498080" cy="1143000"/>
          </a:xfrm>
        </p:spPr>
        <p:txBody>
          <a:bodyPr anchor="ctr"/>
          <a:lstStyle>
            <a:extLst/>
          </a:lstStyle>
          <a:p>
            <a:r>
              <a:rPr kumimoji="0" lang="el-GR" smtClean="0"/>
              <a:t>Kλικ για επεξεργασία του τίτλου</a:t>
            </a:r>
            <a:endParaRPr kumimoji="0" lang="en-US"/>
          </a:p>
        </p:txBody>
      </p:sp>
      <p:sp>
        <p:nvSpPr>
          <p:cNvPr id="3" name="2 - Θέση ημερομηνίας"/>
          <p:cNvSpPr>
            <a:spLocks noGrp="1"/>
          </p:cNvSpPr>
          <p:nvPr>
            <p:ph type="dt" sz="half" idx="10"/>
          </p:nvPr>
        </p:nvSpPr>
        <p:spPr/>
        <p:txBody>
          <a:bodyPr/>
          <a:lstStyle>
            <a:extLst/>
          </a:lstStyle>
          <a:p>
            <a:fld id="{327604F7-70BF-464F-A9F5-D76E16A94D5A}" type="datetime1">
              <a:rPr lang="el-GR" smtClean="0"/>
              <a:t>3/11/2014</a:t>
            </a:fld>
            <a:endParaRPr lang="el-GR"/>
          </a:p>
        </p:txBody>
      </p:sp>
      <p:sp>
        <p:nvSpPr>
          <p:cNvPr id="4" name="3 - Θέση υποσέλιδου"/>
          <p:cNvSpPr>
            <a:spLocks noGrp="1"/>
          </p:cNvSpPr>
          <p:nvPr>
            <p:ph type="ftr" sz="quarter" idx="11"/>
          </p:nvPr>
        </p:nvSpPr>
        <p:spPr/>
        <p:txBody>
          <a:bodyPr/>
          <a:lstStyle>
            <a:extLst/>
          </a:lstStyle>
          <a:p>
            <a:r>
              <a:rPr lang="el-GR" smtClean="0"/>
              <a:t>Κοσμά Γεωργία 26-9-2014</a:t>
            </a:r>
            <a:endParaRPr lang="el-GR"/>
          </a:p>
        </p:txBody>
      </p:sp>
      <p:sp>
        <p:nvSpPr>
          <p:cNvPr id="5" name="4 - Θέση αριθμού διαφάνειας"/>
          <p:cNvSpPr>
            <a:spLocks noGrp="1"/>
          </p:cNvSpPr>
          <p:nvPr>
            <p:ph type="sldNum" sz="quarter" idx="12"/>
          </p:nvPr>
        </p:nvSpPr>
        <p:spPr/>
        <p:txBody>
          <a:bodyPr/>
          <a:lstStyle>
            <a:extLst/>
          </a:lstStyle>
          <a:p>
            <a:fld id="{5204992D-E062-4722-A9DD-2CEDDDC4862F}"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Κενή">
    <p:spTree>
      <p:nvGrpSpPr>
        <p:cNvPr id="1" name=""/>
        <p:cNvGrpSpPr/>
        <p:nvPr/>
      </p:nvGrpSpPr>
      <p:grpSpPr>
        <a:xfrm>
          <a:off x="0" y="0"/>
          <a:ext cx="0" cy="0"/>
          <a:chOff x="0" y="0"/>
          <a:chExt cx="0" cy="0"/>
        </a:xfrm>
      </p:grpSpPr>
      <p:sp>
        <p:nvSpPr>
          <p:cNvPr id="5" name="4 - Ορθογώνιο"/>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 Θέση ημερομηνίας"/>
          <p:cNvSpPr>
            <a:spLocks noGrp="1"/>
          </p:cNvSpPr>
          <p:nvPr>
            <p:ph type="dt" sz="half" idx="10"/>
          </p:nvPr>
        </p:nvSpPr>
        <p:spPr/>
        <p:txBody>
          <a:bodyPr/>
          <a:lstStyle>
            <a:extLst/>
          </a:lstStyle>
          <a:p>
            <a:fld id="{09E51490-3058-4706-BA83-FDE5D6242D7F}" type="datetime1">
              <a:rPr lang="el-GR" smtClean="0"/>
              <a:t>3/11/2014</a:t>
            </a:fld>
            <a:endParaRPr lang="el-GR"/>
          </a:p>
        </p:txBody>
      </p:sp>
      <p:sp>
        <p:nvSpPr>
          <p:cNvPr id="3" name="2 - Θέση υποσέλιδου"/>
          <p:cNvSpPr>
            <a:spLocks noGrp="1"/>
          </p:cNvSpPr>
          <p:nvPr>
            <p:ph type="ftr" sz="quarter" idx="11"/>
          </p:nvPr>
        </p:nvSpPr>
        <p:spPr/>
        <p:txBody>
          <a:bodyPr/>
          <a:lstStyle>
            <a:extLst/>
          </a:lstStyle>
          <a:p>
            <a:r>
              <a:rPr lang="el-GR" smtClean="0"/>
              <a:t>Κοσμά Γεωργία 26-9-2014</a:t>
            </a:r>
            <a:endParaRPr lang="el-GR"/>
          </a:p>
        </p:txBody>
      </p:sp>
      <p:sp>
        <p:nvSpPr>
          <p:cNvPr id="4" name="3 - Θέση αριθμού διαφάνειας"/>
          <p:cNvSpPr>
            <a:spLocks noGrp="1"/>
          </p:cNvSpPr>
          <p:nvPr>
            <p:ph type="sldNum" sz="quarter" idx="12"/>
          </p:nvPr>
        </p:nvSpPr>
        <p:spPr/>
        <p:txBody>
          <a:bodyPr/>
          <a:lstStyle>
            <a:extLst/>
          </a:lstStyle>
          <a:p>
            <a:fld id="{5204992D-E062-4722-A9DD-2CEDDDC4862F}" type="slidenum">
              <a:rPr lang="el-GR" smtClean="0"/>
              <a:pPr/>
              <a:t>‹#›</a:t>
            </a:fld>
            <a:endParaRPr lang="el-GR"/>
          </a:p>
        </p:txBody>
      </p:sp>
      <p:sp>
        <p:nvSpPr>
          <p:cNvPr id="6" name="5 - Ορθογώνιο"/>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l-GR" smtClean="0"/>
              <a:t>Kλικ για επεξεργασία του τίτλου</a:t>
            </a:r>
            <a:endParaRPr kumimoji="0" lang="en-US"/>
          </a:p>
        </p:txBody>
      </p:sp>
      <p:sp>
        <p:nvSpPr>
          <p:cNvPr id="3" name="2 - Θέση κειμένου"/>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l-GR" smtClean="0"/>
              <a:t>Kλικ για επεξεργασία των στυλ του υποδείγματος</a:t>
            </a:r>
          </a:p>
        </p:txBody>
      </p:sp>
      <p:sp>
        <p:nvSpPr>
          <p:cNvPr id="4" name="3 - Θέση περιεχομένου"/>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extLst/>
          </a:lstStyle>
          <a:p>
            <a:fld id="{EFFFB1A9-F843-4FD5-8C2F-F5AD0E849CF3}" type="datetime1">
              <a:rPr lang="el-GR" smtClean="0"/>
              <a:t>3/11/2014</a:t>
            </a:fld>
            <a:endParaRPr lang="el-GR"/>
          </a:p>
        </p:txBody>
      </p:sp>
      <p:sp>
        <p:nvSpPr>
          <p:cNvPr id="6" name="5 - Θέση υποσέλιδου"/>
          <p:cNvSpPr>
            <a:spLocks noGrp="1"/>
          </p:cNvSpPr>
          <p:nvPr>
            <p:ph type="ftr" sz="quarter" idx="11"/>
          </p:nvPr>
        </p:nvSpPr>
        <p:spPr/>
        <p:txBody>
          <a:bodyPr/>
          <a:lstStyle>
            <a:extLst/>
          </a:lstStyle>
          <a:p>
            <a:r>
              <a:rPr lang="el-GR" smtClean="0"/>
              <a:t>Κοσμά Γεωργία 26-9-2014</a:t>
            </a:r>
            <a:endParaRPr lang="el-GR"/>
          </a:p>
        </p:txBody>
      </p:sp>
      <p:sp>
        <p:nvSpPr>
          <p:cNvPr id="7" name="6 - Θέση αριθμού διαφάνειας"/>
          <p:cNvSpPr>
            <a:spLocks noGrp="1"/>
          </p:cNvSpPr>
          <p:nvPr>
            <p:ph type="sldNum" sz="quarter" idx="12"/>
          </p:nvPr>
        </p:nvSpPr>
        <p:spPr/>
        <p:txBody>
          <a:bodyPr/>
          <a:lstStyle>
            <a:extLst/>
          </a:lstStyle>
          <a:p>
            <a:fld id="{5204992D-E062-4722-A9DD-2CEDDDC4862F}"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l-GR" smtClean="0"/>
              <a:t>Kλικ για επεξεργασία του τίτλου</a:t>
            </a:r>
            <a:endParaRPr kumimoji="0" lang="en-US"/>
          </a:p>
        </p:txBody>
      </p:sp>
      <p:sp>
        <p:nvSpPr>
          <p:cNvPr id="5" name="4 - Θέση ημερομηνίας"/>
          <p:cNvSpPr>
            <a:spLocks noGrp="1"/>
          </p:cNvSpPr>
          <p:nvPr>
            <p:ph type="dt" sz="half" idx="10"/>
          </p:nvPr>
        </p:nvSpPr>
        <p:spPr/>
        <p:txBody>
          <a:bodyPr/>
          <a:lstStyle>
            <a:extLst/>
          </a:lstStyle>
          <a:p>
            <a:fld id="{54BF4913-949B-4649-839F-CB93C5B2AAD1}" type="datetime1">
              <a:rPr lang="el-GR" smtClean="0"/>
              <a:t>3/11/2014</a:t>
            </a:fld>
            <a:endParaRPr lang="el-GR"/>
          </a:p>
        </p:txBody>
      </p:sp>
      <p:sp>
        <p:nvSpPr>
          <p:cNvPr id="6" name="5 - Θέση υποσέλιδου"/>
          <p:cNvSpPr>
            <a:spLocks noGrp="1"/>
          </p:cNvSpPr>
          <p:nvPr>
            <p:ph type="ftr" sz="quarter" idx="11"/>
          </p:nvPr>
        </p:nvSpPr>
        <p:spPr/>
        <p:txBody>
          <a:bodyPr/>
          <a:lstStyle>
            <a:extLst/>
          </a:lstStyle>
          <a:p>
            <a:r>
              <a:rPr lang="el-GR" smtClean="0"/>
              <a:t>Κοσμά Γεωργία 26-9-2014</a:t>
            </a:r>
            <a:endParaRPr lang="el-GR"/>
          </a:p>
        </p:txBody>
      </p:sp>
      <p:sp>
        <p:nvSpPr>
          <p:cNvPr id="7" name="6 - Θέση αριθμού διαφάνειας"/>
          <p:cNvSpPr>
            <a:spLocks noGrp="1"/>
          </p:cNvSpPr>
          <p:nvPr>
            <p:ph type="sldNum" sz="quarter" idx="12"/>
          </p:nvPr>
        </p:nvSpPr>
        <p:spPr/>
        <p:txBody>
          <a:bodyPr/>
          <a:lstStyle>
            <a:extLst/>
          </a:lstStyle>
          <a:p>
            <a:fld id="{5204992D-E062-4722-A9DD-2CEDDDC4862F}" type="slidenum">
              <a:rPr lang="el-GR" smtClean="0"/>
              <a:pPr/>
              <a:t>‹#›</a:t>
            </a:fld>
            <a:endParaRPr lang="el-GR"/>
          </a:p>
        </p:txBody>
      </p:sp>
      <p:sp>
        <p:nvSpPr>
          <p:cNvPr id="8" name="7 - Ορθογώνιο"/>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2 - Θέση εικόνας"/>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l-GR" smtClean="0"/>
              <a:t>Κάντε κλικ στο εικονίδιο για να προσθέσετε μια εικόνα</a:t>
            </a:r>
            <a:endParaRPr kumimoji="0" lang="en-US" dirty="0"/>
          </a:p>
        </p:txBody>
      </p:sp>
      <p:sp>
        <p:nvSpPr>
          <p:cNvPr id="9" name="8 - Διάγραμμα ροής: Διεργασία"/>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9 - Διάγραμμα ροής: Διεργασία"/>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3 - Θέση κειμένου"/>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l-GR" smtClean="0"/>
              <a:t>Kλικ για επεξεργασία των στυλ του υποδείγματος</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6 - Πίτα"/>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7 - Έλλειψη"/>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10 - Κουλούρα"/>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11 - Ορθογώνιο"/>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4 - Θέση τίτλου"/>
          <p:cNvSpPr>
            <a:spLocks noGrp="1"/>
          </p:cNvSpPr>
          <p:nvPr>
            <p:ph type="title"/>
          </p:nvPr>
        </p:nvSpPr>
        <p:spPr>
          <a:xfrm>
            <a:off x="1435608" y="274638"/>
            <a:ext cx="7498080" cy="1143000"/>
          </a:xfrm>
          <a:prstGeom prst="rect">
            <a:avLst/>
          </a:prstGeom>
        </p:spPr>
        <p:txBody>
          <a:bodyPr anchor="ctr">
            <a:normAutofit/>
          </a:bodyPr>
          <a:lstStyle>
            <a:extLst/>
          </a:lstStyle>
          <a:p>
            <a:r>
              <a:rPr kumimoji="0" lang="el-GR" smtClean="0"/>
              <a:t>Kλικ για επεξεργασία του τίτλου</a:t>
            </a:r>
            <a:endParaRPr kumimoji="0" lang="en-US"/>
          </a:p>
        </p:txBody>
      </p:sp>
      <p:sp>
        <p:nvSpPr>
          <p:cNvPr id="9" name="8 - Θέση κειμένου"/>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24" name="23 - Θέση ημερομηνίας"/>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4C111FD2-BE83-477E-AE8E-5618D191C814}" type="datetime1">
              <a:rPr lang="el-GR" smtClean="0"/>
              <a:t>3/11/2014</a:t>
            </a:fld>
            <a:endParaRPr lang="el-GR"/>
          </a:p>
        </p:txBody>
      </p:sp>
      <p:sp>
        <p:nvSpPr>
          <p:cNvPr id="10" name="9 - Θέση υποσέλιδου"/>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r>
              <a:rPr lang="el-GR" smtClean="0"/>
              <a:t>Κοσμά Γεωργία 26-9-2014</a:t>
            </a:r>
            <a:endParaRPr lang="el-GR"/>
          </a:p>
        </p:txBody>
      </p:sp>
      <p:sp>
        <p:nvSpPr>
          <p:cNvPr id="22" name="21 - Θέση αριθμού διαφάνειας"/>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5204992D-E062-4722-A9DD-2CEDDDC4862F}" type="slidenum">
              <a:rPr lang="el-GR" smtClean="0"/>
              <a:pPr/>
              <a:t>‹#›</a:t>
            </a:fld>
            <a:endParaRPr lang="el-GR"/>
          </a:p>
        </p:txBody>
      </p:sp>
      <p:sp>
        <p:nvSpPr>
          <p:cNvPr id="15" name="14 - Ορθογώνιο"/>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hf hdr="0" dt="0"/>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image" Target="../media/image11.jpeg"/><Relationship Id="rId11" Type="http://schemas.openxmlformats.org/officeDocument/2006/relationships/image" Target="../media/image16.jpeg"/><Relationship Id="rId5" Type="http://schemas.openxmlformats.org/officeDocument/2006/relationships/image" Target="../media/image10.jpeg"/><Relationship Id="rId10" Type="http://schemas.openxmlformats.org/officeDocument/2006/relationships/image" Target="../media/image15.jpeg"/><Relationship Id="rId4" Type="http://schemas.openxmlformats.org/officeDocument/2006/relationships/image" Target="../media/image9.jpeg"/><Relationship Id="rId9"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pPr algn="ctr"/>
            <a:r>
              <a:rPr lang="en-US" sz="2000" dirty="0" smtClean="0">
                <a:solidFill>
                  <a:srgbClr val="00B0F0"/>
                </a:solidFill>
                <a:effectLst/>
                <a:latin typeface="Times New Roman" pitchFamily="18" charset="0"/>
                <a:cs typeface="Times New Roman" pitchFamily="18" charset="0"/>
              </a:rPr>
              <a:t>1o </a:t>
            </a:r>
            <a:r>
              <a:rPr lang="el-GR" sz="2000" dirty="0" smtClean="0">
                <a:solidFill>
                  <a:srgbClr val="00B0F0"/>
                </a:solidFill>
                <a:effectLst/>
                <a:latin typeface="Times New Roman" pitchFamily="18" charset="0"/>
                <a:cs typeface="Times New Roman" pitchFamily="18" charset="0"/>
              </a:rPr>
              <a:t>Πρότυπο Πειραματικό Δημοτικό Σχολείο Αλεξανδρούπολης </a:t>
            </a:r>
            <a:br>
              <a:rPr lang="el-GR" sz="2000" dirty="0" smtClean="0">
                <a:solidFill>
                  <a:srgbClr val="00B0F0"/>
                </a:solidFill>
                <a:effectLst/>
                <a:latin typeface="Times New Roman" pitchFamily="18" charset="0"/>
                <a:cs typeface="Times New Roman" pitchFamily="18" charset="0"/>
              </a:rPr>
            </a:br>
            <a:r>
              <a:rPr lang="en-US" sz="2000" dirty="0" smtClean="0">
                <a:solidFill>
                  <a:srgbClr val="00B0F0"/>
                </a:solidFill>
                <a:effectLst/>
                <a:latin typeface="Times New Roman" pitchFamily="18" charset="0"/>
                <a:cs typeface="Times New Roman" pitchFamily="18" charset="0"/>
              </a:rPr>
              <a:t>                                                                                         </a:t>
            </a:r>
            <a:br>
              <a:rPr lang="en-US" sz="2000" dirty="0" smtClean="0">
                <a:solidFill>
                  <a:srgbClr val="00B0F0"/>
                </a:solidFill>
                <a:effectLst/>
                <a:latin typeface="Times New Roman" pitchFamily="18" charset="0"/>
                <a:cs typeface="Times New Roman" pitchFamily="18" charset="0"/>
              </a:rPr>
            </a:br>
            <a:r>
              <a:rPr lang="en-US" sz="2000" dirty="0" smtClean="0">
                <a:solidFill>
                  <a:srgbClr val="00B0F0"/>
                </a:solidFill>
                <a:effectLst/>
                <a:latin typeface="Times New Roman" pitchFamily="18" charset="0"/>
                <a:cs typeface="Times New Roman" pitchFamily="18" charset="0"/>
              </a:rPr>
              <a:t>     </a:t>
            </a:r>
            <a:r>
              <a:rPr lang="el-GR" sz="2000" dirty="0" smtClean="0">
                <a:solidFill>
                  <a:srgbClr val="00B0F0"/>
                </a:solidFill>
                <a:effectLst/>
                <a:latin typeface="Times New Roman" pitchFamily="18" charset="0"/>
                <a:cs typeface="Times New Roman" pitchFamily="18" charset="0"/>
              </a:rPr>
              <a:t>Κοσμά Γεωργία</a:t>
            </a:r>
            <a:endParaRPr lang="el-GR" sz="2000" dirty="0">
              <a:solidFill>
                <a:srgbClr val="00B0F0"/>
              </a:solidFill>
              <a:effectLst/>
              <a:latin typeface="Times New Roman" pitchFamily="18" charset="0"/>
              <a:cs typeface="Times New Roman" pitchFamily="18" charset="0"/>
            </a:endParaRPr>
          </a:p>
        </p:txBody>
      </p:sp>
      <p:pic>
        <p:nvPicPr>
          <p:cNvPr id="4" name="3 - Θέση περιεχομένου" descr="sign.jpg"/>
          <p:cNvPicPr>
            <a:picLocks noGrp="1" noChangeAspect="1"/>
          </p:cNvPicPr>
          <p:nvPr>
            <p:ph idx="1"/>
          </p:nvPr>
        </p:nvPicPr>
        <p:blipFill>
          <a:blip r:embed="rId2"/>
          <a:stretch>
            <a:fillRect/>
          </a:stretch>
        </p:blipFill>
        <p:spPr>
          <a:xfrm>
            <a:off x="2786050" y="2143116"/>
            <a:ext cx="4429156" cy="2667019"/>
          </a:xfrm>
        </p:spPr>
      </p:pic>
      <p:sp>
        <p:nvSpPr>
          <p:cNvPr id="5" name="4 - Θέση αριθμού διαφάνειας"/>
          <p:cNvSpPr>
            <a:spLocks noGrp="1"/>
          </p:cNvSpPr>
          <p:nvPr>
            <p:ph type="sldNum" sz="quarter" idx="12"/>
          </p:nvPr>
        </p:nvSpPr>
        <p:spPr/>
        <p:txBody>
          <a:bodyPr/>
          <a:lstStyle/>
          <a:p>
            <a:fld id="{5204992D-E062-4722-A9DD-2CEDDDC4862F}" type="slidenum">
              <a:rPr lang="el-GR" smtClean="0"/>
              <a:pPr/>
              <a:t>1</a:t>
            </a:fld>
            <a:endParaRPr lang="el-GR"/>
          </a:p>
        </p:txBody>
      </p:sp>
      <p:sp>
        <p:nvSpPr>
          <p:cNvPr id="6" name="5 - Θέση υποσέλιδου"/>
          <p:cNvSpPr>
            <a:spLocks noGrp="1"/>
          </p:cNvSpPr>
          <p:nvPr>
            <p:ph type="ftr" sz="quarter" idx="11"/>
          </p:nvPr>
        </p:nvSpPr>
        <p:spPr/>
        <p:txBody>
          <a:bodyPr/>
          <a:lstStyle/>
          <a:p>
            <a:r>
              <a:rPr lang="el-GR" smtClean="0"/>
              <a:t>Κοσμά Γεωργία 26-9-2014</a:t>
            </a:r>
            <a:endParaRPr lang="el-GR"/>
          </a:p>
        </p:txBody>
      </p:sp>
    </p:spTree>
  </p:cSld>
  <p:clrMapOvr>
    <a:masterClrMapping/>
  </p:clrMapOvr>
  <p:transition>
    <p:wedg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p:txBody>
          <a:bodyPr>
            <a:normAutofit/>
          </a:bodyPr>
          <a:lstStyle/>
          <a:p>
            <a:r>
              <a:rPr lang="el-GR" sz="2200" dirty="0" smtClean="0">
                <a:solidFill>
                  <a:srgbClr val="00B0F0"/>
                </a:solidFill>
                <a:latin typeface="Times New Roman" pitchFamily="18" charset="0"/>
                <a:cs typeface="Times New Roman" pitchFamily="18" charset="0"/>
              </a:rPr>
              <a:t>Με αφορμή τον εορτασμό της Ευρωπαϊκής Μέρας Γλωσσών στις 26 Σεπτεμβρίου και στα πλαίσια της υλοποίησης ενός </a:t>
            </a:r>
            <a:r>
              <a:rPr lang="en-US" sz="2200" dirty="0" smtClean="0">
                <a:solidFill>
                  <a:srgbClr val="00B0F0"/>
                </a:solidFill>
                <a:latin typeface="Times New Roman" pitchFamily="18" charset="0"/>
                <a:cs typeface="Times New Roman" pitchFamily="18" charset="0"/>
              </a:rPr>
              <a:t>eTwinning project</a:t>
            </a:r>
            <a:r>
              <a:rPr lang="el-GR" sz="2200" dirty="0" smtClean="0">
                <a:solidFill>
                  <a:srgbClr val="00B0F0"/>
                </a:solidFill>
                <a:latin typeface="Times New Roman" pitchFamily="18" charset="0"/>
                <a:cs typeface="Times New Roman" pitchFamily="18" charset="0"/>
              </a:rPr>
              <a:t> σε συνεργασία με τις εκπαιδευτικούς γερμανικής και γαλλικής γλώσσας του 1</a:t>
            </a:r>
            <a:r>
              <a:rPr lang="el-GR" sz="2200" baseline="30000" dirty="0" smtClean="0">
                <a:solidFill>
                  <a:srgbClr val="00B0F0"/>
                </a:solidFill>
                <a:latin typeface="Times New Roman" pitchFamily="18" charset="0"/>
                <a:cs typeface="Times New Roman" pitchFamily="18" charset="0"/>
              </a:rPr>
              <a:t>ου</a:t>
            </a:r>
            <a:r>
              <a:rPr lang="el-GR" sz="2200" dirty="0" smtClean="0">
                <a:solidFill>
                  <a:srgbClr val="00B0F0"/>
                </a:solidFill>
                <a:latin typeface="Times New Roman" pitchFamily="18" charset="0"/>
                <a:cs typeface="Times New Roman" pitchFamily="18" charset="0"/>
              </a:rPr>
              <a:t> Πρότυπου Πειραματικού Δημοτικού Σχολείου Αλεξανδρούπολης οι μαθητές ενός τμήματος της Δ τάξης έγραψαν ένα σύντομο μήνυμα στα ελληνικά και στα αγγλικά σε κάρτες της πόλης τους και τις αντάλλαξαν με τους μαθητές άλλων σχολείων από άλλες χώρες, οι οποίοι συμμετείχαν στο   </a:t>
            </a:r>
            <a:r>
              <a:rPr lang="en-US" sz="2200" dirty="0" smtClean="0">
                <a:solidFill>
                  <a:srgbClr val="00B0F0"/>
                </a:solidFill>
                <a:latin typeface="Times New Roman" pitchFamily="18" charset="0"/>
                <a:cs typeface="Times New Roman" pitchFamily="18" charset="0"/>
              </a:rPr>
              <a:t>project</a:t>
            </a:r>
            <a:r>
              <a:rPr lang="el-GR" sz="2200" dirty="0" smtClean="0">
                <a:solidFill>
                  <a:srgbClr val="00B0F0"/>
                </a:solidFill>
                <a:latin typeface="Times New Roman" pitchFamily="18" charset="0"/>
                <a:cs typeface="Times New Roman" pitchFamily="18" charset="0"/>
              </a:rPr>
              <a:t>. </a:t>
            </a:r>
          </a:p>
          <a:p>
            <a:endParaRPr lang="el-GR" dirty="0"/>
          </a:p>
        </p:txBody>
      </p:sp>
      <p:sp>
        <p:nvSpPr>
          <p:cNvPr id="4" name="3 - Θέση αριθμού διαφάνειας"/>
          <p:cNvSpPr>
            <a:spLocks noGrp="1"/>
          </p:cNvSpPr>
          <p:nvPr>
            <p:ph type="sldNum" sz="quarter" idx="12"/>
          </p:nvPr>
        </p:nvSpPr>
        <p:spPr/>
        <p:txBody>
          <a:bodyPr/>
          <a:lstStyle/>
          <a:p>
            <a:fld id="{5204992D-E062-4722-A9DD-2CEDDDC4862F}" type="slidenum">
              <a:rPr lang="el-GR" smtClean="0"/>
              <a:pPr/>
              <a:t>2</a:t>
            </a:fld>
            <a:endParaRPr lang="el-GR"/>
          </a:p>
        </p:txBody>
      </p:sp>
      <p:sp>
        <p:nvSpPr>
          <p:cNvPr id="5" name="4 - Θέση υποσέλιδου"/>
          <p:cNvSpPr>
            <a:spLocks noGrp="1"/>
          </p:cNvSpPr>
          <p:nvPr>
            <p:ph type="ftr" sz="quarter" idx="11"/>
          </p:nvPr>
        </p:nvSpPr>
        <p:spPr/>
        <p:txBody>
          <a:bodyPr/>
          <a:lstStyle/>
          <a:p>
            <a:r>
              <a:rPr lang="el-GR" smtClean="0"/>
              <a:t>Κοσμά Γεωργία 26-9-2014</a:t>
            </a:r>
            <a:endParaRPr lang="el-GR"/>
          </a:p>
        </p:txBody>
      </p:sp>
    </p:spTree>
  </p:cSld>
  <p:clrMapOvr>
    <a:masterClrMapping/>
  </p:clrMapOvr>
  <p:transition>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1428728" y="571480"/>
            <a:ext cx="7504960" cy="5676920"/>
          </a:xfrm>
        </p:spPr>
        <p:txBody>
          <a:bodyPr>
            <a:noAutofit/>
          </a:bodyPr>
          <a:lstStyle/>
          <a:p>
            <a:pPr>
              <a:buNone/>
            </a:pPr>
            <a:r>
              <a:rPr lang="el-GR" sz="1600" b="1" u="sng" dirty="0" smtClean="0">
                <a:solidFill>
                  <a:srgbClr val="00B0F0"/>
                </a:solidFill>
                <a:latin typeface="Times New Roman" pitchFamily="18" charset="0"/>
                <a:cs typeface="Times New Roman" pitchFamily="18" charset="0"/>
              </a:rPr>
              <a:t>Α. Γενικός σκοπός</a:t>
            </a:r>
            <a:endParaRPr lang="el-GR" sz="1600" dirty="0" smtClean="0">
              <a:solidFill>
                <a:srgbClr val="00B0F0"/>
              </a:solidFill>
              <a:latin typeface="Times New Roman" pitchFamily="18" charset="0"/>
              <a:cs typeface="Times New Roman" pitchFamily="18" charset="0"/>
            </a:endParaRPr>
          </a:p>
          <a:p>
            <a:pPr>
              <a:buNone/>
            </a:pPr>
            <a:r>
              <a:rPr lang="en-US" sz="1600" dirty="0" smtClean="0">
                <a:solidFill>
                  <a:srgbClr val="00B0F0"/>
                </a:solidFill>
                <a:latin typeface="Times New Roman" pitchFamily="18" charset="0"/>
                <a:cs typeface="Times New Roman" pitchFamily="18" charset="0"/>
              </a:rPr>
              <a:t>     </a:t>
            </a:r>
            <a:r>
              <a:rPr lang="el-GR" sz="1600" dirty="0" smtClean="0">
                <a:solidFill>
                  <a:srgbClr val="00B0F0"/>
                </a:solidFill>
                <a:latin typeface="Times New Roman" pitchFamily="18" charset="0"/>
                <a:cs typeface="Times New Roman" pitchFamily="18" charset="0"/>
              </a:rPr>
              <a:t>Να ευαισθητοποιηθούν οι μαθητές για τη γλωσσομάθεια. Να γνωρίσουν τις χώρες της Ευρώπης (θέση, πρωτεύουσα, σημαία, γλώσσα, αξιοθέατα).</a:t>
            </a:r>
          </a:p>
          <a:p>
            <a:pPr>
              <a:buNone/>
            </a:pPr>
            <a:r>
              <a:rPr lang="el-GR" sz="1600" b="1" u="sng" dirty="0" smtClean="0">
                <a:solidFill>
                  <a:srgbClr val="00B0F0"/>
                </a:solidFill>
                <a:latin typeface="Times New Roman" pitchFamily="18" charset="0"/>
                <a:cs typeface="Times New Roman" pitchFamily="18" charset="0"/>
              </a:rPr>
              <a:t>Β. Επιμέρους στόχοι </a:t>
            </a:r>
            <a:endParaRPr lang="el-GR" sz="1600" dirty="0" smtClean="0">
              <a:solidFill>
                <a:srgbClr val="00B0F0"/>
              </a:solidFill>
              <a:latin typeface="Times New Roman" pitchFamily="18" charset="0"/>
              <a:cs typeface="Times New Roman" pitchFamily="18" charset="0"/>
            </a:endParaRPr>
          </a:p>
          <a:p>
            <a:pPr lvl="0">
              <a:buNone/>
            </a:pPr>
            <a:r>
              <a:rPr lang="el-GR" sz="1600" b="1" dirty="0" smtClean="0">
                <a:solidFill>
                  <a:srgbClr val="00B0F0"/>
                </a:solidFill>
                <a:latin typeface="Times New Roman" pitchFamily="18" charset="0"/>
                <a:cs typeface="Times New Roman" pitchFamily="18" charset="0"/>
              </a:rPr>
              <a:t>Μαθησιακοί</a:t>
            </a:r>
            <a:endParaRPr lang="el-GR" sz="1600" dirty="0" smtClean="0">
              <a:solidFill>
                <a:srgbClr val="00B0F0"/>
              </a:solidFill>
              <a:latin typeface="Times New Roman" pitchFamily="18" charset="0"/>
              <a:cs typeface="Times New Roman" pitchFamily="18" charset="0"/>
            </a:endParaRPr>
          </a:p>
          <a:p>
            <a:pPr>
              <a:buNone/>
            </a:pPr>
            <a:r>
              <a:rPr lang="en-US" sz="1600" dirty="0" smtClean="0">
                <a:solidFill>
                  <a:srgbClr val="00B0F0"/>
                </a:solidFill>
                <a:latin typeface="Times New Roman" pitchFamily="18" charset="0"/>
                <a:cs typeface="Times New Roman" pitchFamily="18" charset="0"/>
              </a:rPr>
              <a:t>     </a:t>
            </a:r>
            <a:r>
              <a:rPr lang="el-GR" sz="1600" dirty="0" smtClean="0">
                <a:solidFill>
                  <a:srgbClr val="00B0F0"/>
                </a:solidFill>
                <a:latin typeface="Times New Roman" pitchFamily="18" charset="0"/>
                <a:cs typeface="Times New Roman" pitchFamily="18" charset="0"/>
              </a:rPr>
              <a:t>Να εξασκήσουν τη δημιουργική τους έκφραση μέσα από την εκμάθηση της Αγγλικής.</a:t>
            </a:r>
          </a:p>
          <a:p>
            <a:pPr lvl="0">
              <a:buNone/>
            </a:pPr>
            <a:r>
              <a:rPr lang="el-GR" sz="1600" b="1" dirty="0" smtClean="0">
                <a:solidFill>
                  <a:srgbClr val="00B0F0"/>
                </a:solidFill>
                <a:latin typeface="Times New Roman" pitchFamily="18" charset="0"/>
                <a:cs typeface="Times New Roman" pitchFamily="18" charset="0"/>
              </a:rPr>
              <a:t>Γλωσσικοί</a:t>
            </a:r>
            <a:endParaRPr lang="el-GR" sz="1600" dirty="0" smtClean="0">
              <a:solidFill>
                <a:srgbClr val="00B0F0"/>
              </a:solidFill>
              <a:latin typeface="Times New Roman" pitchFamily="18" charset="0"/>
              <a:cs typeface="Times New Roman" pitchFamily="18" charset="0"/>
            </a:endParaRPr>
          </a:p>
          <a:p>
            <a:pPr>
              <a:buNone/>
            </a:pPr>
            <a:r>
              <a:rPr lang="en-US" sz="1600" dirty="0" smtClean="0">
                <a:solidFill>
                  <a:srgbClr val="00B0F0"/>
                </a:solidFill>
                <a:latin typeface="Times New Roman" pitchFamily="18" charset="0"/>
                <a:cs typeface="Times New Roman" pitchFamily="18" charset="0"/>
              </a:rPr>
              <a:t>     </a:t>
            </a:r>
            <a:r>
              <a:rPr lang="el-GR" sz="1600" dirty="0" smtClean="0">
                <a:solidFill>
                  <a:srgbClr val="00B0F0"/>
                </a:solidFill>
                <a:latin typeface="Times New Roman" pitchFamily="18" charset="0"/>
                <a:cs typeface="Times New Roman" pitchFamily="18" charset="0"/>
              </a:rPr>
              <a:t>Να είναι σε θέση να γράψουν μία κάρτα.</a:t>
            </a:r>
          </a:p>
          <a:p>
            <a:pPr>
              <a:buNone/>
            </a:pPr>
            <a:r>
              <a:rPr lang="en-US" sz="1600" dirty="0" smtClean="0">
                <a:solidFill>
                  <a:srgbClr val="00B0F0"/>
                </a:solidFill>
                <a:latin typeface="Times New Roman" pitchFamily="18" charset="0"/>
                <a:cs typeface="Times New Roman" pitchFamily="18" charset="0"/>
              </a:rPr>
              <a:t>     </a:t>
            </a:r>
            <a:r>
              <a:rPr lang="el-GR" sz="1600" dirty="0" smtClean="0">
                <a:solidFill>
                  <a:srgbClr val="00B0F0"/>
                </a:solidFill>
                <a:latin typeface="Times New Roman" pitchFamily="18" charset="0"/>
                <a:cs typeface="Times New Roman" pitchFamily="18" charset="0"/>
              </a:rPr>
              <a:t>Να χρησιμοποιούν μορφοσυντακτικές δομές (</a:t>
            </a:r>
            <a:r>
              <a:rPr lang="en-US" sz="1600" dirty="0" smtClean="0">
                <a:solidFill>
                  <a:srgbClr val="00B0F0"/>
                </a:solidFill>
                <a:latin typeface="Times New Roman" pitchFamily="18" charset="0"/>
                <a:cs typeface="Times New Roman" pitchFamily="18" charset="0"/>
              </a:rPr>
              <a:t>simple present</a:t>
            </a:r>
            <a:r>
              <a:rPr lang="el-GR" sz="1600" dirty="0" smtClean="0">
                <a:solidFill>
                  <a:srgbClr val="00B0F0"/>
                </a:solidFill>
                <a:latin typeface="Times New Roman" pitchFamily="18" charset="0"/>
                <a:cs typeface="Times New Roman" pitchFamily="18" charset="0"/>
              </a:rPr>
              <a:t>, </a:t>
            </a:r>
            <a:r>
              <a:rPr lang="en-US" sz="1600" dirty="0" smtClean="0">
                <a:solidFill>
                  <a:srgbClr val="00B0F0"/>
                </a:solidFill>
                <a:latin typeface="Times New Roman" pitchFamily="18" charset="0"/>
                <a:cs typeface="Times New Roman" pitchFamily="18" charset="0"/>
              </a:rPr>
              <a:t>nouns</a:t>
            </a:r>
            <a:r>
              <a:rPr lang="el-GR" sz="1600" dirty="0" smtClean="0">
                <a:solidFill>
                  <a:srgbClr val="00B0F0"/>
                </a:solidFill>
                <a:latin typeface="Times New Roman" pitchFamily="18" charset="0"/>
                <a:cs typeface="Times New Roman" pitchFamily="18" charset="0"/>
              </a:rPr>
              <a:t>, </a:t>
            </a:r>
            <a:r>
              <a:rPr lang="en-US" sz="1600" dirty="0" smtClean="0">
                <a:solidFill>
                  <a:srgbClr val="00B0F0"/>
                </a:solidFill>
                <a:latin typeface="Times New Roman" pitchFamily="18" charset="0"/>
                <a:cs typeface="Times New Roman" pitchFamily="18" charset="0"/>
              </a:rPr>
              <a:t>adjectives</a:t>
            </a:r>
            <a:r>
              <a:rPr lang="el-GR" sz="1600" dirty="0" smtClean="0">
                <a:solidFill>
                  <a:srgbClr val="00B0F0"/>
                </a:solidFill>
                <a:latin typeface="Times New Roman" pitchFamily="18" charset="0"/>
                <a:cs typeface="Times New Roman" pitchFamily="18" charset="0"/>
              </a:rPr>
              <a:t>)</a:t>
            </a:r>
            <a:r>
              <a:rPr lang="en-US" sz="1600" dirty="0" smtClean="0">
                <a:solidFill>
                  <a:srgbClr val="00B0F0"/>
                </a:solidFill>
                <a:latin typeface="Times New Roman" pitchFamily="18" charset="0"/>
                <a:cs typeface="Times New Roman" pitchFamily="18" charset="0"/>
              </a:rPr>
              <a:t>     </a:t>
            </a:r>
            <a:r>
              <a:rPr lang="el-GR" sz="1600" dirty="0" smtClean="0">
                <a:solidFill>
                  <a:srgbClr val="00B0F0"/>
                </a:solidFill>
                <a:latin typeface="Times New Roman" pitchFamily="18" charset="0"/>
                <a:cs typeface="Times New Roman" pitchFamily="18" charset="0"/>
              </a:rPr>
              <a:t>σύμφωνα με τους δείκτες επικοινωνιακής επάρκειας όπως αυτοί ορίζονται στον </a:t>
            </a:r>
            <a:r>
              <a:rPr lang="en-US" sz="1600" dirty="0" smtClean="0">
                <a:solidFill>
                  <a:srgbClr val="00B0F0"/>
                </a:solidFill>
                <a:latin typeface="Times New Roman" pitchFamily="18" charset="0"/>
                <a:cs typeface="Times New Roman" pitchFamily="18" charset="0"/>
              </a:rPr>
              <a:t>   </a:t>
            </a:r>
            <a:r>
              <a:rPr lang="el-GR" sz="1600" dirty="0" smtClean="0">
                <a:solidFill>
                  <a:srgbClr val="00B0F0"/>
                </a:solidFill>
                <a:latin typeface="Times New Roman" pitchFamily="18" charset="0"/>
                <a:cs typeface="Times New Roman" pitchFamily="18" charset="0"/>
              </a:rPr>
              <a:t>Οδηγό για το Ενιαίο Πρόγραμμα Σπουδών των Ξένων Γλωσσών (ΕΠΣ-ΞΛ) του υπδβμθ. </a:t>
            </a:r>
          </a:p>
          <a:p>
            <a:pPr>
              <a:buNone/>
            </a:pPr>
            <a:r>
              <a:rPr lang="en-US" sz="1600" dirty="0" smtClean="0">
                <a:solidFill>
                  <a:srgbClr val="00B0F0"/>
                </a:solidFill>
                <a:latin typeface="Times New Roman" pitchFamily="18" charset="0"/>
                <a:cs typeface="Times New Roman" pitchFamily="18" charset="0"/>
              </a:rPr>
              <a:t>     </a:t>
            </a:r>
            <a:r>
              <a:rPr lang="el-GR" sz="1600" dirty="0" smtClean="0">
                <a:solidFill>
                  <a:srgbClr val="00B0F0"/>
                </a:solidFill>
                <a:latin typeface="Times New Roman" pitchFamily="18" charset="0"/>
                <a:cs typeface="Times New Roman" pitchFamily="18" charset="0"/>
              </a:rPr>
              <a:t>Να χρησιμοποιούν λεξιλόγιο σχετικό με την περιγραφή του εαυτού τους, της ζωής τους, της πόλης τους.</a:t>
            </a:r>
          </a:p>
          <a:p>
            <a:pPr lvl="0">
              <a:buNone/>
            </a:pPr>
            <a:r>
              <a:rPr lang="el-GR" sz="1600" b="1" dirty="0" smtClean="0">
                <a:solidFill>
                  <a:srgbClr val="00B0F0"/>
                </a:solidFill>
                <a:latin typeface="Times New Roman" pitchFamily="18" charset="0"/>
                <a:cs typeface="Times New Roman" pitchFamily="18" charset="0"/>
              </a:rPr>
              <a:t>Επικοινωνιακοί</a:t>
            </a:r>
            <a:endParaRPr lang="el-GR" sz="1600" dirty="0" smtClean="0">
              <a:solidFill>
                <a:srgbClr val="00B0F0"/>
              </a:solidFill>
              <a:latin typeface="Times New Roman" pitchFamily="18" charset="0"/>
              <a:cs typeface="Times New Roman" pitchFamily="18" charset="0"/>
            </a:endParaRPr>
          </a:p>
          <a:p>
            <a:pPr lvl="0">
              <a:buNone/>
            </a:pPr>
            <a:r>
              <a:rPr lang="en-US" sz="1600" dirty="0" smtClean="0">
                <a:solidFill>
                  <a:srgbClr val="00B0F0"/>
                </a:solidFill>
                <a:latin typeface="Times New Roman" pitchFamily="18" charset="0"/>
                <a:cs typeface="Times New Roman" pitchFamily="18" charset="0"/>
              </a:rPr>
              <a:t>     </a:t>
            </a:r>
            <a:r>
              <a:rPr lang="el-GR" sz="1600" dirty="0" smtClean="0">
                <a:solidFill>
                  <a:srgbClr val="00B0F0"/>
                </a:solidFill>
                <a:latin typeface="Times New Roman" pitchFamily="18" charset="0"/>
                <a:cs typeface="Times New Roman" pitchFamily="18" charset="0"/>
              </a:rPr>
              <a:t>Να αναπτύξουν περαιτέρω τις δεξιότητες του προφορικού και γραπτού λόγου στην αγγλική γλώσσα με όχημα την ομαδοσυνεργατική και βιωματική μάθηση.</a:t>
            </a:r>
          </a:p>
          <a:p>
            <a:pPr lvl="0">
              <a:buNone/>
            </a:pPr>
            <a:r>
              <a:rPr lang="en-US" sz="1600" dirty="0" smtClean="0">
                <a:solidFill>
                  <a:srgbClr val="00B0F0"/>
                </a:solidFill>
                <a:latin typeface="Times New Roman" pitchFamily="18" charset="0"/>
                <a:cs typeface="Times New Roman" pitchFamily="18" charset="0"/>
              </a:rPr>
              <a:t>     </a:t>
            </a:r>
            <a:r>
              <a:rPr lang="el-GR" sz="1600" dirty="0" smtClean="0">
                <a:solidFill>
                  <a:srgbClr val="00B0F0"/>
                </a:solidFill>
                <a:latin typeface="Times New Roman" pitchFamily="18" charset="0"/>
                <a:cs typeface="Times New Roman" pitchFamily="18" charset="0"/>
              </a:rPr>
              <a:t>Να αναπτύξουν δεξιότητες παρουσίασης της εργασίας τους.</a:t>
            </a:r>
          </a:p>
          <a:p>
            <a:endParaRPr lang="el-GR" sz="1600" dirty="0">
              <a:solidFill>
                <a:srgbClr val="00B0F0"/>
              </a:solidFill>
              <a:latin typeface="Times New Roman" pitchFamily="18" charset="0"/>
              <a:cs typeface="Times New Roman" pitchFamily="18" charset="0"/>
            </a:endParaRPr>
          </a:p>
        </p:txBody>
      </p:sp>
      <p:sp>
        <p:nvSpPr>
          <p:cNvPr id="4" name="3 - Θέση αριθμού διαφάνειας"/>
          <p:cNvSpPr>
            <a:spLocks noGrp="1"/>
          </p:cNvSpPr>
          <p:nvPr>
            <p:ph type="sldNum" sz="quarter" idx="12"/>
          </p:nvPr>
        </p:nvSpPr>
        <p:spPr/>
        <p:txBody>
          <a:bodyPr/>
          <a:lstStyle/>
          <a:p>
            <a:fld id="{5204992D-E062-4722-A9DD-2CEDDDC4862F}" type="slidenum">
              <a:rPr lang="el-GR" smtClean="0"/>
              <a:pPr/>
              <a:t>3</a:t>
            </a:fld>
            <a:endParaRPr lang="el-GR"/>
          </a:p>
        </p:txBody>
      </p:sp>
      <p:sp>
        <p:nvSpPr>
          <p:cNvPr id="5" name="4 - Θέση υποσέλιδου"/>
          <p:cNvSpPr>
            <a:spLocks noGrp="1"/>
          </p:cNvSpPr>
          <p:nvPr>
            <p:ph type="ftr" sz="quarter" idx="11"/>
          </p:nvPr>
        </p:nvSpPr>
        <p:spPr/>
        <p:txBody>
          <a:bodyPr/>
          <a:lstStyle/>
          <a:p>
            <a:r>
              <a:rPr lang="el-GR" smtClean="0"/>
              <a:t>Κοσμά Γεωργία 26-9-2014</a:t>
            </a:r>
            <a:endParaRPr lang="el-GR"/>
          </a:p>
        </p:txBody>
      </p:sp>
    </p:spTree>
  </p:cSld>
  <p:clrMapOvr>
    <a:masterClrMapping/>
  </p:clrMapOvr>
  <p:transition>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p:txBody>
          <a:bodyPr>
            <a:normAutofit/>
          </a:bodyPr>
          <a:lstStyle/>
          <a:p>
            <a:pPr>
              <a:buNone/>
            </a:pPr>
            <a:r>
              <a:rPr lang="el-GR" sz="1800" b="1" u="sng" dirty="0" smtClean="0">
                <a:solidFill>
                  <a:srgbClr val="00B0F0"/>
                </a:solidFill>
                <a:latin typeface="Times New Roman" pitchFamily="18" charset="0"/>
                <a:cs typeface="Times New Roman" pitchFamily="18" charset="0"/>
              </a:rPr>
              <a:t>Γ. Σύνδεση με τη ζωή</a:t>
            </a:r>
            <a:endParaRPr lang="el-GR" sz="1800" dirty="0" smtClean="0">
              <a:solidFill>
                <a:srgbClr val="00B0F0"/>
              </a:solidFill>
              <a:latin typeface="Times New Roman" pitchFamily="18" charset="0"/>
              <a:cs typeface="Times New Roman" pitchFamily="18" charset="0"/>
            </a:endParaRPr>
          </a:p>
          <a:p>
            <a:pPr>
              <a:buNone/>
            </a:pPr>
            <a:r>
              <a:rPr lang="el-GR" sz="1800" dirty="0" smtClean="0">
                <a:solidFill>
                  <a:srgbClr val="00B0F0"/>
                </a:solidFill>
                <a:latin typeface="Times New Roman" pitchFamily="18" charset="0"/>
                <a:cs typeface="Times New Roman" pitchFamily="18" charset="0"/>
              </a:rPr>
              <a:t> Οι μαθητές </a:t>
            </a:r>
          </a:p>
          <a:p>
            <a:pPr>
              <a:buNone/>
            </a:pPr>
            <a:r>
              <a:rPr lang="el-GR" sz="1800" dirty="0" smtClean="0">
                <a:solidFill>
                  <a:srgbClr val="00B0F0"/>
                </a:solidFill>
                <a:latin typeface="Times New Roman" pitchFamily="18" charset="0"/>
                <a:cs typeface="Times New Roman" pitchFamily="18" charset="0"/>
              </a:rPr>
              <a:t>1. μαθαίνουν να περιγράφουν σύντομα τον εαυτό τους ή και τα ενδιαφέροντά τους, την πόλη τους κλπ σε ένα κείμενο 5-10 σειρών διαβαθμισμένης δυσκολίας στην ελληνική και στην αγγλική γλώσσα. </a:t>
            </a:r>
          </a:p>
          <a:p>
            <a:pPr>
              <a:buNone/>
            </a:pPr>
            <a:r>
              <a:rPr lang="el-GR" sz="1800" dirty="0" smtClean="0">
                <a:solidFill>
                  <a:srgbClr val="00B0F0"/>
                </a:solidFill>
                <a:latin typeface="Times New Roman" pitchFamily="18" charset="0"/>
                <a:cs typeface="Times New Roman" pitchFamily="18" charset="0"/>
              </a:rPr>
              <a:t>2. εξοικειώνονται με τη διαδικασία αποστολής μιας κάρτας.</a:t>
            </a:r>
          </a:p>
          <a:p>
            <a:pPr>
              <a:buNone/>
            </a:pPr>
            <a:r>
              <a:rPr lang="el-GR" sz="1800" b="1" u="sng" dirty="0" smtClean="0">
                <a:solidFill>
                  <a:srgbClr val="00B0F0"/>
                </a:solidFill>
                <a:latin typeface="Times New Roman" pitchFamily="18" charset="0"/>
                <a:cs typeface="Times New Roman" pitchFamily="18" charset="0"/>
              </a:rPr>
              <a:t>Δ</a:t>
            </a:r>
            <a:r>
              <a:rPr lang="en-US" sz="1800" b="1" u="sng" dirty="0" smtClean="0">
                <a:solidFill>
                  <a:srgbClr val="00B0F0"/>
                </a:solidFill>
                <a:latin typeface="Times New Roman" pitchFamily="18" charset="0"/>
                <a:cs typeface="Times New Roman" pitchFamily="18" charset="0"/>
              </a:rPr>
              <a:t>. </a:t>
            </a:r>
            <a:r>
              <a:rPr lang="el-GR" sz="1800" b="1" u="sng" dirty="0" smtClean="0">
                <a:solidFill>
                  <a:srgbClr val="00B0F0"/>
                </a:solidFill>
                <a:latin typeface="Times New Roman" pitchFamily="18" charset="0"/>
                <a:cs typeface="Times New Roman" pitchFamily="18" charset="0"/>
              </a:rPr>
              <a:t>Προαπαιτούμενη γνώση</a:t>
            </a:r>
            <a:r>
              <a:rPr lang="en-US" sz="1800" b="1" u="sng" dirty="0" smtClean="0">
                <a:solidFill>
                  <a:srgbClr val="00B0F0"/>
                </a:solidFill>
                <a:latin typeface="Times New Roman" pitchFamily="18" charset="0"/>
                <a:cs typeface="Times New Roman" pitchFamily="18" charset="0"/>
              </a:rPr>
              <a:t>:</a:t>
            </a:r>
            <a:r>
              <a:rPr lang="el-GR" sz="1800" b="1" u="sng" dirty="0" smtClean="0">
                <a:solidFill>
                  <a:srgbClr val="00B0F0"/>
                </a:solidFill>
                <a:latin typeface="Times New Roman" pitchFamily="18" charset="0"/>
                <a:cs typeface="Times New Roman" pitchFamily="18" charset="0"/>
              </a:rPr>
              <a:t> </a:t>
            </a:r>
            <a:r>
              <a:rPr lang="en-US" sz="1800" dirty="0" smtClean="0">
                <a:solidFill>
                  <a:srgbClr val="00B0F0"/>
                </a:solidFill>
                <a:latin typeface="Times New Roman" pitchFamily="18" charset="0"/>
                <a:cs typeface="Times New Roman" pitchFamily="18" charset="0"/>
              </a:rPr>
              <a:t>Simple present verb forms ( I am, I live in, I like), greeting words (hello, hi, bye,) expressions (My name is, I am … years old), adjectives (beautiful, big, small) etc. </a:t>
            </a:r>
            <a:endParaRPr lang="el-GR" sz="1800" dirty="0" smtClean="0">
              <a:solidFill>
                <a:srgbClr val="00B0F0"/>
              </a:solidFill>
              <a:latin typeface="Times New Roman" pitchFamily="18" charset="0"/>
              <a:cs typeface="Times New Roman" pitchFamily="18" charset="0"/>
            </a:endParaRPr>
          </a:p>
          <a:p>
            <a:endParaRPr lang="el-GR" dirty="0"/>
          </a:p>
        </p:txBody>
      </p:sp>
      <p:sp>
        <p:nvSpPr>
          <p:cNvPr id="4" name="3 - Θέση αριθμού διαφάνειας"/>
          <p:cNvSpPr>
            <a:spLocks noGrp="1"/>
          </p:cNvSpPr>
          <p:nvPr>
            <p:ph type="sldNum" sz="quarter" idx="12"/>
          </p:nvPr>
        </p:nvSpPr>
        <p:spPr/>
        <p:txBody>
          <a:bodyPr/>
          <a:lstStyle/>
          <a:p>
            <a:fld id="{5204992D-E062-4722-A9DD-2CEDDDC4862F}" type="slidenum">
              <a:rPr lang="el-GR" smtClean="0"/>
              <a:pPr/>
              <a:t>4</a:t>
            </a:fld>
            <a:endParaRPr lang="el-GR"/>
          </a:p>
        </p:txBody>
      </p:sp>
      <p:sp>
        <p:nvSpPr>
          <p:cNvPr id="5" name="4 - Θέση υποσέλιδου"/>
          <p:cNvSpPr>
            <a:spLocks noGrp="1"/>
          </p:cNvSpPr>
          <p:nvPr>
            <p:ph type="ftr" sz="quarter" idx="11"/>
          </p:nvPr>
        </p:nvSpPr>
        <p:spPr/>
        <p:txBody>
          <a:bodyPr/>
          <a:lstStyle/>
          <a:p>
            <a:r>
              <a:rPr lang="el-GR" smtClean="0"/>
              <a:t>Κοσμά Γεωργία 26-9-2014</a:t>
            </a:r>
            <a:endParaRPr lang="el-GR"/>
          </a:p>
        </p:txBody>
      </p:sp>
    </p:spTree>
  </p:cSld>
  <p:clrMapOvr>
    <a:masterClrMapping/>
  </p:clrMapOvr>
  <p:transition>
    <p:pull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00034" y="214290"/>
            <a:ext cx="8158162" cy="2214578"/>
          </a:xfrm>
        </p:spPr>
        <p:txBody>
          <a:bodyPr>
            <a:normAutofit fontScale="90000"/>
          </a:bodyPr>
          <a:lstStyle/>
          <a:p>
            <a:r>
              <a:rPr lang="el-GR" sz="1800" dirty="0" smtClean="0"/>
              <a:t/>
            </a:r>
            <a:br>
              <a:rPr lang="el-GR" sz="1800" dirty="0" smtClean="0"/>
            </a:br>
            <a:r>
              <a:rPr lang="el-GR" sz="1800" dirty="0" smtClean="0"/>
              <a:t/>
            </a:r>
            <a:br>
              <a:rPr lang="el-GR" sz="1800" dirty="0" smtClean="0"/>
            </a:br>
            <a:r>
              <a:rPr lang="en-US" sz="1800" dirty="0" smtClean="0"/>
              <a:t/>
            </a:r>
            <a:br>
              <a:rPr lang="en-US" sz="1800" dirty="0" smtClean="0"/>
            </a:br>
            <a:r>
              <a:rPr lang="el-GR" sz="2000" b="1" dirty="0" smtClean="0">
                <a:solidFill>
                  <a:srgbClr val="00B0F0"/>
                </a:solidFill>
                <a:effectLst/>
                <a:latin typeface="Times New Roman" pitchFamily="18" charset="0"/>
                <a:cs typeface="Times New Roman" pitchFamily="18" charset="0"/>
              </a:rPr>
              <a:t>Δραστηριότητα 1</a:t>
            </a:r>
            <a:r>
              <a:rPr lang="el-GR" sz="2000" dirty="0" smtClean="0">
                <a:solidFill>
                  <a:srgbClr val="00B0F0"/>
                </a:solidFill>
                <a:effectLst/>
                <a:latin typeface="Times New Roman" pitchFamily="18" charset="0"/>
                <a:cs typeface="Times New Roman" pitchFamily="18" charset="0"/>
              </a:rPr>
              <a:t/>
            </a:r>
            <a:br>
              <a:rPr lang="el-GR" sz="2000" dirty="0" smtClean="0">
                <a:solidFill>
                  <a:srgbClr val="00B0F0"/>
                </a:solidFill>
                <a:effectLst/>
                <a:latin typeface="Times New Roman" pitchFamily="18" charset="0"/>
                <a:cs typeface="Times New Roman" pitchFamily="18" charset="0"/>
              </a:rPr>
            </a:br>
            <a:r>
              <a:rPr lang="el-GR" sz="2000" dirty="0" smtClean="0">
                <a:solidFill>
                  <a:srgbClr val="00B0F0"/>
                </a:solidFill>
                <a:effectLst/>
                <a:latin typeface="Times New Roman" pitchFamily="18" charset="0"/>
                <a:cs typeface="Times New Roman" pitchFamily="18" charset="0"/>
              </a:rPr>
              <a:t>Οι μαθητές γράφουν το κείμενό τους  με τη βοήθεια της εκπαιδευτικού όταν αυτή ζητηθεί. Κλείνουν την κάρτα σε φάκελο και κολλούν το γραμματόσημο,  τα οποία τους έχει ζητηθεί  από το προηγούμενο μάθημα να φέρουν.  Δύο εκπρόσωποι από κάθε τμήμα που συμμετέχει στο </a:t>
            </a:r>
            <a:r>
              <a:rPr lang="en-US" sz="2000" dirty="0" smtClean="0">
                <a:solidFill>
                  <a:srgbClr val="00B0F0"/>
                </a:solidFill>
                <a:effectLst/>
                <a:latin typeface="Times New Roman" pitchFamily="18" charset="0"/>
                <a:cs typeface="Times New Roman" pitchFamily="18" charset="0"/>
              </a:rPr>
              <a:t>project </a:t>
            </a:r>
            <a:r>
              <a:rPr lang="el-GR" sz="2000" dirty="0" smtClean="0">
                <a:solidFill>
                  <a:srgbClr val="00B0F0"/>
                </a:solidFill>
                <a:effectLst/>
                <a:latin typeface="Times New Roman" pitchFamily="18" charset="0"/>
                <a:cs typeface="Times New Roman" pitchFamily="18" charset="0"/>
              </a:rPr>
              <a:t>πηγαίνουν στο ταχυδρομείο για να ταχυδρομήσουν τις κάρτες.</a:t>
            </a:r>
            <a:br>
              <a:rPr lang="el-GR" sz="2000" dirty="0" smtClean="0">
                <a:solidFill>
                  <a:srgbClr val="00B0F0"/>
                </a:solidFill>
                <a:effectLst/>
                <a:latin typeface="Times New Roman" pitchFamily="18" charset="0"/>
                <a:cs typeface="Times New Roman" pitchFamily="18" charset="0"/>
              </a:rPr>
            </a:br>
            <a:r>
              <a:rPr lang="el-GR" sz="2000" b="1" dirty="0" smtClean="0">
                <a:solidFill>
                  <a:srgbClr val="00B0F0"/>
                </a:solidFill>
                <a:effectLst/>
                <a:latin typeface="Times New Roman" pitchFamily="18" charset="0"/>
                <a:cs typeface="Times New Roman" pitchFamily="18" charset="0"/>
              </a:rPr>
              <a:t>Μέθοδος εργασίας</a:t>
            </a:r>
            <a:r>
              <a:rPr lang="el-GR" sz="2000" dirty="0" smtClean="0">
                <a:solidFill>
                  <a:srgbClr val="00B0F0"/>
                </a:solidFill>
                <a:effectLst/>
                <a:latin typeface="Times New Roman" pitchFamily="18" charset="0"/>
                <a:cs typeface="Times New Roman" pitchFamily="18" charset="0"/>
              </a:rPr>
              <a:t>: ατομική/συνεργατική</a:t>
            </a:r>
            <a:r>
              <a:rPr lang="el-GR" sz="2000" dirty="0" smtClean="0">
                <a:effectLst/>
                <a:latin typeface="Times New Roman" pitchFamily="18" charset="0"/>
                <a:cs typeface="Times New Roman" pitchFamily="18" charset="0"/>
              </a:rPr>
              <a:t/>
            </a:r>
            <a:br>
              <a:rPr lang="el-GR" sz="2000" dirty="0" smtClean="0">
                <a:effectLst/>
                <a:latin typeface="Times New Roman" pitchFamily="18" charset="0"/>
                <a:cs typeface="Times New Roman" pitchFamily="18" charset="0"/>
              </a:rPr>
            </a:br>
            <a:r>
              <a:rPr lang="el-GR" dirty="0" smtClean="0">
                <a:solidFill>
                  <a:srgbClr val="00B0F0"/>
                </a:solidFill>
                <a:latin typeface="Times New Roman" pitchFamily="18" charset="0"/>
                <a:cs typeface="Times New Roman" pitchFamily="18" charset="0"/>
              </a:rPr>
              <a:t/>
            </a:r>
            <a:br>
              <a:rPr lang="el-GR" dirty="0" smtClean="0">
                <a:solidFill>
                  <a:srgbClr val="00B0F0"/>
                </a:solidFill>
                <a:latin typeface="Times New Roman" pitchFamily="18" charset="0"/>
                <a:cs typeface="Times New Roman" pitchFamily="18" charset="0"/>
              </a:rPr>
            </a:br>
            <a:endParaRPr lang="el-GR" dirty="0">
              <a:solidFill>
                <a:srgbClr val="00B0F0"/>
              </a:solidFill>
              <a:latin typeface="Times New Roman" pitchFamily="18" charset="0"/>
              <a:cs typeface="Times New Roman" pitchFamily="18" charset="0"/>
            </a:endParaRPr>
          </a:p>
        </p:txBody>
      </p:sp>
      <p:pic>
        <p:nvPicPr>
          <p:cNvPr id="5" name="4 - Θέση περιεχομένου" descr="IMG_1570.JPG"/>
          <p:cNvPicPr>
            <a:picLocks noGrp="1" noChangeAspect="1"/>
          </p:cNvPicPr>
          <p:nvPr>
            <p:ph sz="half" idx="1"/>
          </p:nvPr>
        </p:nvPicPr>
        <p:blipFill>
          <a:blip r:embed="rId3" cstate="print"/>
          <a:stretch>
            <a:fillRect/>
          </a:stretch>
        </p:blipFill>
        <p:spPr>
          <a:xfrm>
            <a:off x="1435100" y="2490082"/>
            <a:ext cx="3657600" cy="2731911"/>
          </a:xfrm>
        </p:spPr>
      </p:pic>
      <p:pic>
        <p:nvPicPr>
          <p:cNvPr id="6" name="5 - Θέση περιεχομένου" descr="IMG_1571.JPG"/>
          <p:cNvPicPr>
            <a:picLocks noGrp="1" noChangeAspect="1"/>
          </p:cNvPicPr>
          <p:nvPr>
            <p:ph sz="half" idx="2"/>
          </p:nvPr>
        </p:nvPicPr>
        <p:blipFill>
          <a:blip r:embed="rId4" cstate="print"/>
          <a:stretch>
            <a:fillRect/>
          </a:stretch>
        </p:blipFill>
        <p:spPr>
          <a:xfrm>
            <a:off x="5276850" y="2490082"/>
            <a:ext cx="3657600" cy="2731911"/>
          </a:xfrm>
        </p:spPr>
      </p:pic>
      <p:sp>
        <p:nvSpPr>
          <p:cNvPr id="7" name="6 - Θέση αριθμού διαφάνειας"/>
          <p:cNvSpPr>
            <a:spLocks noGrp="1"/>
          </p:cNvSpPr>
          <p:nvPr>
            <p:ph type="sldNum" sz="quarter" idx="12"/>
          </p:nvPr>
        </p:nvSpPr>
        <p:spPr/>
        <p:txBody>
          <a:bodyPr/>
          <a:lstStyle/>
          <a:p>
            <a:fld id="{5204992D-E062-4722-A9DD-2CEDDDC4862F}" type="slidenum">
              <a:rPr lang="el-GR" smtClean="0"/>
              <a:pPr/>
              <a:t>5</a:t>
            </a:fld>
            <a:endParaRPr lang="el-GR"/>
          </a:p>
        </p:txBody>
      </p:sp>
      <p:sp>
        <p:nvSpPr>
          <p:cNvPr id="8" name="7 - Θέση υποσέλιδου"/>
          <p:cNvSpPr>
            <a:spLocks noGrp="1"/>
          </p:cNvSpPr>
          <p:nvPr>
            <p:ph type="ftr" sz="quarter" idx="11"/>
          </p:nvPr>
        </p:nvSpPr>
        <p:spPr/>
        <p:txBody>
          <a:bodyPr/>
          <a:lstStyle/>
          <a:p>
            <a:r>
              <a:rPr lang="el-GR" smtClean="0"/>
              <a:t>Κοσμά Γεωργία 26-9-2014</a:t>
            </a:r>
            <a:endParaRPr lang="el-GR"/>
          </a:p>
        </p:txBody>
      </p:sp>
    </p:spTree>
  </p:cSld>
  <p:clrMapOvr>
    <a:masterClrMapping/>
  </p:clrMapOvr>
  <p:transition>
    <p:wipe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F:\Ευρωπαική μέρα γλωσσών 2014\Photos\IMG_1572.JPG"/>
          <p:cNvPicPr>
            <a:picLocks noGrp="1" noChangeAspect="1" noChangeArrowheads="1"/>
          </p:cNvPicPr>
          <p:nvPr>
            <p:ph idx="1"/>
          </p:nvPr>
        </p:nvPicPr>
        <p:blipFill>
          <a:blip r:embed="rId2" cstate="print"/>
          <a:stretch>
            <a:fillRect/>
          </a:stretch>
        </p:blipFill>
        <p:spPr bwMode="auto">
          <a:xfrm>
            <a:off x="2154786" y="1584960"/>
            <a:ext cx="6059978" cy="4526280"/>
          </a:xfrm>
          <a:prstGeom prst="rect">
            <a:avLst/>
          </a:prstGeom>
          <a:noFill/>
        </p:spPr>
      </p:pic>
      <p:sp>
        <p:nvSpPr>
          <p:cNvPr id="3" name="2 - Θέση αριθμού διαφάνειας"/>
          <p:cNvSpPr>
            <a:spLocks noGrp="1"/>
          </p:cNvSpPr>
          <p:nvPr>
            <p:ph type="sldNum" sz="quarter" idx="12"/>
          </p:nvPr>
        </p:nvSpPr>
        <p:spPr/>
        <p:txBody>
          <a:bodyPr/>
          <a:lstStyle/>
          <a:p>
            <a:fld id="{5204992D-E062-4722-A9DD-2CEDDDC4862F}" type="slidenum">
              <a:rPr lang="el-GR" smtClean="0"/>
              <a:pPr/>
              <a:t>6</a:t>
            </a:fld>
            <a:endParaRPr lang="el-GR"/>
          </a:p>
        </p:txBody>
      </p:sp>
      <p:sp>
        <p:nvSpPr>
          <p:cNvPr id="4" name="3 - Θέση υποσέλιδου"/>
          <p:cNvSpPr>
            <a:spLocks noGrp="1"/>
          </p:cNvSpPr>
          <p:nvPr>
            <p:ph type="ftr" sz="quarter" idx="11"/>
          </p:nvPr>
        </p:nvSpPr>
        <p:spPr/>
        <p:txBody>
          <a:bodyPr/>
          <a:lstStyle/>
          <a:p>
            <a:r>
              <a:rPr lang="el-GR" smtClean="0"/>
              <a:t>Κοσμά Γεωργία 26-9-2014</a:t>
            </a:r>
            <a:endParaRPr lang="el-GR"/>
          </a:p>
        </p:txBody>
      </p:sp>
    </p:spTree>
  </p:cSld>
  <p:clrMapOvr>
    <a:masterClrMapping/>
  </p:clrMapOvr>
  <p:transition>
    <p:wedg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642910" y="274638"/>
            <a:ext cx="8043890" cy="2082792"/>
          </a:xfrm>
        </p:spPr>
        <p:txBody>
          <a:bodyPr>
            <a:noAutofit/>
          </a:bodyPr>
          <a:lstStyle/>
          <a:p>
            <a:r>
              <a:rPr lang="en-US" sz="1400" b="1" dirty="0" smtClean="0">
                <a:solidFill>
                  <a:srgbClr val="00B0F0"/>
                </a:solidFill>
                <a:latin typeface="+mn-lt"/>
                <a:cs typeface="Times New Roman" pitchFamily="18" charset="0"/>
              </a:rPr>
              <a:t/>
            </a:r>
            <a:br>
              <a:rPr lang="en-US" sz="1400" b="1" dirty="0" smtClean="0">
                <a:solidFill>
                  <a:srgbClr val="00B0F0"/>
                </a:solidFill>
                <a:latin typeface="+mn-lt"/>
                <a:cs typeface="Times New Roman" pitchFamily="18" charset="0"/>
              </a:rPr>
            </a:br>
            <a:r>
              <a:rPr lang="el-GR" sz="1400" b="1" dirty="0" smtClean="0">
                <a:solidFill>
                  <a:srgbClr val="00B0F0"/>
                </a:solidFill>
                <a:latin typeface="+mn-lt"/>
                <a:cs typeface="Times New Roman" pitchFamily="18" charset="0"/>
              </a:rPr>
              <a:t>Δραστηριότητα 2</a:t>
            </a:r>
            <a:r>
              <a:rPr lang="el-GR" sz="1400" dirty="0" smtClean="0">
                <a:solidFill>
                  <a:srgbClr val="00B0F0"/>
                </a:solidFill>
                <a:latin typeface="+mn-lt"/>
                <a:cs typeface="Times New Roman" pitchFamily="18" charset="0"/>
              </a:rPr>
              <a:t/>
            </a:r>
            <a:br>
              <a:rPr lang="el-GR" sz="1400" dirty="0" smtClean="0">
                <a:solidFill>
                  <a:srgbClr val="00B0F0"/>
                </a:solidFill>
                <a:latin typeface="+mn-lt"/>
                <a:cs typeface="Times New Roman" pitchFamily="18" charset="0"/>
              </a:rPr>
            </a:br>
            <a:r>
              <a:rPr lang="el-GR" sz="1400" dirty="0" smtClean="0">
                <a:solidFill>
                  <a:srgbClr val="00B0F0"/>
                </a:solidFill>
                <a:latin typeface="+mn-lt"/>
                <a:cs typeface="Times New Roman" pitchFamily="18" charset="0"/>
              </a:rPr>
              <a:t>Όταν έρθουν κάρτες από άλλα σχολεία/</a:t>
            </a:r>
            <a:r>
              <a:rPr lang="en-US" sz="1400" dirty="0" smtClean="0">
                <a:solidFill>
                  <a:srgbClr val="00B0F0"/>
                </a:solidFill>
                <a:effectLst/>
                <a:latin typeface="+mn-lt"/>
                <a:cs typeface="Times New Roman" pitchFamily="18" charset="0"/>
              </a:rPr>
              <a:t>partners </a:t>
            </a:r>
            <a:r>
              <a:rPr lang="el-GR" sz="1400" dirty="0" smtClean="0">
                <a:solidFill>
                  <a:srgbClr val="00B0F0"/>
                </a:solidFill>
                <a:latin typeface="+mn-lt"/>
                <a:cs typeface="Times New Roman" pitchFamily="18" charset="0"/>
              </a:rPr>
              <a:t>τα οποία συμμετέχουν στο </a:t>
            </a:r>
            <a:r>
              <a:rPr lang="en-US" sz="1400" dirty="0" smtClean="0">
                <a:solidFill>
                  <a:srgbClr val="00B0F0"/>
                </a:solidFill>
                <a:effectLst/>
                <a:latin typeface="+mn-lt"/>
                <a:cs typeface="Times New Roman" pitchFamily="18" charset="0"/>
              </a:rPr>
              <a:t>project</a:t>
            </a:r>
            <a:r>
              <a:rPr lang="el-GR" sz="1400" dirty="0" smtClean="0">
                <a:solidFill>
                  <a:srgbClr val="00B0F0"/>
                </a:solidFill>
                <a:latin typeface="+mn-lt"/>
                <a:cs typeface="Times New Roman" pitchFamily="18" charset="0"/>
              </a:rPr>
              <a:t>, οι κάρτες μοιράζονται στους μαθητές. </a:t>
            </a:r>
            <a:br>
              <a:rPr lang="el-GR" sz="1400" dirty="0" smtClean="0">
                <a:solidFill>
                  <a:srgbClr val="00B0F0"/>
                </a:solidFill>
                <a:latin typeface="+mn-lt"/>
                <a:cs typeface="Times New Roman" pitchFamily="18" charset="0"/>
              </a:rPr>
            </a:br>
            <a:r>
              <a:rPr lang="el-GR" sz="1400" b="1" dirty="0" smtClean="0">
                <a:solidFill>
                  <a:srgbClr val="00B0F0"/>
                </a:solidFill>
                <a:latin typeface="+mn-lt"/>
                <a:cs typeface="Times New Roman" pitchFamily="18" charset="0"/>
              </a:rPr>
              <a:t>Μέθοδος εργασίας: </a:t>
            </a:r>
            <a:r>
              <a:rPr lang="el-GR" sz="1400" dirty="0" smtClean="0">
                <a:solidFill>
                  <a:srgbClr val="00B0F0"/>
                </a:solidFill>
                <a:latin typeface="+mn-lt"/>
                <a:cs typeface="Times New Roman" pitchFamily="18" charset="0"/>
              </a:rPr>
              <a:t>Ομαδοσυνεργατική</a:t>
            </a:r>
            <a:br>
              <a:rPr lang="el-GR" sz="1400" dirty="0" smtClean="0">
                <a:solidFill>
                  <a:srgbClr val="00B0F0"/>
                </a:solidFill>
                <a:latin typeface="+mn-lt"/>
                <a:cs typeface="Times New Roman" pitchFamily="18" charset="0"/>
              </a:rPr>
            </a:br>
            <a:r>
              <a:rPr lang="el-GR" sz="1400" u="sng" dirty="0" smtClean="0">
                <a:solidFill>
                  <a:srgbClr val="00B0F0"/>
                </a:solidFill>
                <a:latin typeface="+mn-lt"/>
                <a:cs typeface="Times New Roman" pitchFamily="18" charset="0"/>
              </a:rPr>
              <a:t>Α φάση</a:t>
            </a:r>
            <a:r>
              <a:rPr lang="en-US" sz="1400" u="sng" dirty="0" smtClean="0">
                <a:solidFill>
                  <a:srgbClr val="00B0F0"/>
                </a:solidFill>
                <a:latin typeface="+mn-lt"/>
                <a:cs typeface="Times New Roman" pitchFamily="18" charset="0"/>
              </a:rPr>
              <a:t>:</a:t>
            </a:r>
            <a:r>
              <a:rPr lang="el-GR" sz="1400" dirty="0" smtClean="0">
                <a:solidFill>
                  <a:srgbClr val="00B0F0"/>
                </a:solidFill>
                <a:latin typeface="+mn-lt"/>
                <a:cs typeface="Times New Roman" pitchFamily="18" charset="0"/>
              </a:rPr>
              <a:t> Οι μαθητές προσπαθούν να  αναγνωρίσουν τη χώρα και διαβάζουν το αγγλικό κείμενο.</a:t>
            </a:r>
            <a:br>
              <a:rPr lang="el-GR" sz="1400" dirty="0" smtClean="0">
                <a:solidFill>
                  <a:srgbClr val="00B0F0"/>
                </a:solidFill>
                <a:latin typeface="+mn-lt"/>
                <a:cs typeface="Times New Roman" pitchFamily="18" charset="0"/>
              </a:rPr>
            </a:br>
            <a:r>
              <a:rPr lang="el-GR" sz="1400" u="sng" dirty="0" smtClean="0">
                <a:solidFill>
                  <a:srgbClr val="00B0F0"/>
                </a:solidFill>
                <a:latin typeface="+mn-lt"/>
                <a:cs typeface="Times New Roman" pitchFamily="18" charset="0"/>
              </a:rPr>
              <a:t>Β φάση</a:t>
            </a:r>
            <a:r>
              <a:rPr lang="en-US" sz="1400" u="sng" dirty="0" smtClean="0">
                <a:solidFill>
                  <a:srgbClr val="00B0F0"/>
                </a:solidFill>
                <a:latin typeface="+mn-lt"/>
                <a:cs typeface="Times New Roman" pitchFamily="18" charset="0"/>
              </a:rPr>
              <a:t>:</a:t>
            </a:r>
            <a:r>
              <a:rPr lang="el-GR" sz="1400" dirty="0" smtClean="0">
                <a:solidFill>
                  <a:srgbClr val="00B0F0"/>
                </a:solidFill>
                <a:latin typeface="+mn-lt"/>
                <a:cs typeface="Times New Roman" pitchFamily="18" charset="0"/>
              </a:rPr>
              <a:t> Σε χάρτη της Ευρώπης, ο οποίος έχει τοποθετηθεί σε κοινό χώρο στο σχολείο, τους ζητείται να εντοπίσουν τη χώρα με τη βοήθεια της σημαίας ή του αξιοθέατου (στοιχεία τα οποία βρίσκονται επάνω στο χάρτη) και να καρφιτσώσουν στο σωστό σημείο την κάρτα που έλαβαν.</a:t>
            </a:r>
            <a:br>
              <a:rPr lang="el-GR" sz="1400" dirty="0" smtClean="0">
                <a:solidFill>
                  <a:srgbClr val="00B0F0"/>
                </a:solidFill>
                <a:latin typeface="+mn-lt"/>
                <a:cs typeface="Times New Roman" pitchFamily="18" charset="0"/>
              </a:rPr>
            </a:br>
            <a:r>
              <a:rPr lang="el-GR" sz="1800" dirty="0" smtClean="0">
                <a:solidFill>
                  <a:schemeClr val="tx1"/>
                </a:solidFill>
                <a:latin typeface="+mn-lt"/>
                <a:cs typeface="Times New Roman" pitchFamily="18" charset="0"/>
              </a:rPr>
              <a:t/>
            </a:r>
            <a:br>
              <a:rPr lang="el-GR" sz="1800" dirty="0" smtClean="0">
                <a:solidFill>
                  <a:schemeClr val="tx1"/>
                </a:solidFill>
                <a:latin typeface="+mn-lt"/>
                <a:cs typeface="Times New Roman" pitchFamily="18" charset="0"/>
              </a:rPr>
            </a:br>
            <a:endParaRPr lang="el-GR" sz="1800" dirty="0">
              <a:solidFill>
                <a:schemeClr val="tx1"/>
              </a:solidFill>
              <a:latin typeface="+mn-lt"/>
              <a:cs typeface="Times New Roman" pitchFamily="18" charset="0"/>
            </a:endParaRPr>
          </a:p>
        </p:txBody>
      </p:sp>
      <p:pic>
        <p:nvPicPr>
          <p:cNvPr id="6" name="5 - Θέση περιεχομένου" descr="IMG_1679.JPG"/>
          <p:cNvPicPr>
            <a:picLocks noGrp="1" noChangeAspect="1"/>
          </p:cNvPicPr>
          <p:nvPr>
            <p:ph idx="1"/>
          </p:nvPr>
        </p:nvPicPr>
        <p:blipFill>
          <a:blip r:embed="rId2" cstate="print"/>
          <a:stretch>
            <a:fillRect/>
          </a:stretch>
        </p:blipFill>
        <p:spPr>
          <a:xfrm>
            <a:off x="1971150" y="2064754"/>
            <a:ext cx="5601246" cy="4183646"/>
          </a:xfrm>
        </p:spPr>
      </p:pic>
      <p:sp>
        <p:nvSpPr>
          <p:cNvPr id="4" name="3 - Θέση αριθμού διαφάνειας"/>
          <p:cNvSpPr>
            <a:spLocks noGrp="1"/>
          </p:cNvSpPr>
          <p:nvPr>
            <p:ph type="sldNum" sz="quarter" idx="12"/>
          </p:nvPr>
        </p:nvSpPr>
        <p:spPr/>
        <p:txBody>
          <a:bodyPr/>
          <a:lstStyle/>
          <a:p>
            <a:fld id="{5204992D-E062-4722-A9DD-2CEDDDC4862F}" type="slidenum">
              <a:rPr lang="el-GR" smtClean="0"/>
              <a:pPr/>
              <a:t>7</a:t>
            </a:fld>
            <a:endParaRPr lang="el-GR"/>
          </a:p>
        </p:txBody>
      </p:sp>
      <p:sp>
        <p:nvSpPr>
          <p:cNvPr id="5" name="4 - Θέση υποσέλιδου"/>
          <p:cNvSpPr>
            <a:spLocks noGrp="1"/>
          </p:cNvSpPr>
          <p:nvPr>
            <p:ph type="ftr" sz="quarter" idx="11"/>
          </p:nvPr>
        </p:nvSpPr>
        <p:spPr/>
        <p:txBody>
          <a:bodyPr/>
          <a:lstStyle/>
          <a:p>
            <a:r>
              <a:rPr lang="el-GR" smtClean="0"/>
              <a:t>Κοσμά Γεωργία 26-9-2014</a:t>
            </a:r>
            <a:endParaRPr lang="el-GR"/>
          </a:p>
        </p:txBody>
      </p:sp>
    </p:spTree>
  </p:cSld>
  <p:clrMapOvr>
    <a:masterClrMapping/>
  </p:clrMapOvr>
  <p:transition>
    <p:wedg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Ευρωπαική μέρα γλωσσών 2014\Photos\learn english photo.jpg"/>
          <p:cNvPicPr>
            <a:picLocks noChangeAspect="1" noChangeArrowheads="1"/>
          </p:cNvPicPr>
          <p:nvPr/>
        </p:nvPicPr>
        <p:blipFill>
          <a:blip r:embed="rId2"/>
          <a:srcRect/>
          <a:stretch>
            <a:fillRect/>
          </a:stretch>
        </p:blipFill>
        <p:spPr bwMode="auto">
          <a:xfrm>
            <a:off x="4913050" y="55315"/>
            <a:ext cx="2143125" cy="2142513"/>
          </a:xfrm>
          <a:prstGeom prst="rect">
            <a:avLst/>
          </a:prstGeom>
          <a:noFill/>
        </p:spPr>
      </p:pic>
      <p:pic>
        <p:nvPicPr>
          <p:cNvPr id="1027" name="Picture 3" descr="E:\Ευρωπαική μέρα γλωσσών 2014\european day of languages official.jpg"/>
          <p:cNvPicPr>
            <a:picLocks noChangeAspect="1" noChangeArrowheads="1"/>
          </p:cNvPicPr>
          <p:nvPr/>
        </p:nvPicPr>
        <p:blipFill>
          <a:blip r:embed="rId3"/>
          <a:srcRect/>
          <a:stretch>
            <a:fillRect/>
          </a:stretch>
        </p:blipFill>
        <p:spPr bwMode="auto">
          <a:xfrm>
            <a:off x="1071538" y="142852"/>
            <a:ext cx="3124200" cy="1466850"/>
          </a:xfrm>
          <a:prstGeom prst="rect">
            <a:avLst/>
          </a:prstGeom>
          <a:noFill/>
        </p:spPr>
      </p:pic>
      <p:pic>
        <p:nvPicPr>
          <p:cNvPr id="1028" name="Picture 4" descr="E:\Ευρωπαική μέρα γλωσσών 2014\let's learn languages together.jpg"/>
          <p:cNvPicPr>
            <a:picLocks noChangeAspect="1" noChangeArrowheads="1"/>
          </p:cNvPicPr>
          <p:nvPr/>
        </p:nvPicPr>
        <p:blipFill>
          <a:blip r:embed="rId4"/>
          <a:srcRect/>
          <a:stretch>
            <a:fillRect/>
          </a:stretch>
        </p:blipFill>
        <p:spPr bwMode="auto">
          <a:xfrm>
            <a:off x="1071538" y="5010150"/>
            <a:ext cx="2466975" cy="1847850"/>
          </a:xfrm>
          <a:prstGeom prst="rect">
            <a:avLst/>
          </a:prstGeom>
          <a:noFill/>
        </p:spPr>
      </p:pic>
      <p:pic>
        <p:nvPicPr>
          <p:cNvPr id="1030" name="Picture 6" descr="E:\Ευρωπαική μέρα γλωσσών 2014\date.jpg"/>
          <p:cNvPicPr>
            <a:picLocks noChangeAspect="1" noChangeArrowheads="1"/>
          </p:cNvPicPr>
          <p:nvPr/>
        </p:nvPicPr>
        <p:blipFill>
          <a:blip r:embed="rId5"/>
          <a:srcRect/>
          <a:stretch>
            <a:fillRect/>
          </a:stretch>
        </p:blipFill>
        <p:spPr bwMode="auto">
          <a:xfrm>
            <a:off x="7219950" y="4476750"/>
            <a:ext cx="1924050" cy="2381250"/>
          </a:xfrm>
          <a:prstGeom prst="rect">
            <a:avLst/>
          </a:prstGeom>
          <a:noFill/>
        </p:spPr>
      </p:pic>
      <p:pic>
        <p:nvPicPr>
          <p:cNvPr id="1031" name="Picture 7" descr="E:\Ευρωπαική μέρα γλωσσών 2014\languages.jpg"/>
          <p:cNvPicPr>
            <a:picLocks noChangeAspect="1" noChangeArrowheads="1"/>
          </p:cNvPicPr>
          <p:nvPr/>
        </p:nvPicPr>
        <p:blipFill>
          <a:blip r:embed="rId6"/>
          <a:srcRect/>
          <a:stretch>
            <a:fillRect/>
          </a:stretch>
        </p:blipFill>
        <p:spPr bwMode="auto">
          <a:xfrm rot="1011917">
            <a:off x="3915384" y="4988700"/>
            <a:ext cx="2643206" cy="1775000"/>
          </a:xfrm>
          <a:prstGeom prst="rect">
            <a:avLst/>
          </a:prstGeom>
          <a:noFill/>
        </p:spPr>
      </p:pic>
      <p:pic>
        <p:nvPicPr>
          <p:cNvPr id="1032" name="Picture 8" descr="E:\Ευρωπαική μέρα γλωσσών 2014\suggestion.jpg"/>
          <p:cNvPicPr>
            <a:picLocks noChangeAspect="1" noChangeArrowheads="1"/>
          </p:cNvPicPr>
          <p:nvPr/>
        </p:nvPicPr>
        <p:blipFill>
          <a:blip r:embed="rId7"/>
          <a:stretch>
            <a:fillRect/>
          </a:stretch>
        </p:blipFill>
        <p:spPr bwMode="auto">
          <a:xfrm>
            <a:off x="1071538" y="1714488"/>
            <a:ext cx="1941513" cy="1941513"/>
          </a:xfrm>
          <a:prstGeom prst="rect">
            <a:avLst/>
          </a:prstGeom>
          <a:noFill/>
        </p:spPr>
      </p:pic>
      <p:pic>
        <p:nvPicPr>
          <p:cNvPr id="1033" name="Picture 9" descr="E:\Ευρωπαική μέρα γλωσσών 2014\hot air balloon.jpg"/>
          <p:cNvPicPr>
            <a:picLocks noChangeAspect="1" noChangeArrowheads="1"/>
          </p:cNvPicPr>
          <p:nvPr/>
        </p:nvPicPr>
        <p:blipFill>
          <a:blip r:embed="rId8"/>
          <a:srcRect/>
          <a:stretch>
            <a:fillRect/>
          </a:stretch>
        </p:blipFill>
        <p:spPr bwMode="auto">
          <a:xfrm rot="20747573">
            <a:off x="3059968" y="1776519"/>
            <a:ext cx="1905000" cy="1887412"/>
          </a:xfrm>
          <a:prstGeom prst="rect">
            <a:avLst/>
          </a:prstGeom>
          <a:noFill/>
        </p:spPr>
      </p:pic>
      <p:pic>
        <p:nvPicPr>
          <p:cNvPr id="1034" name="Picture 10" descr="E:\Ευρωπαική μέρα γλωσσών 2014\words.jpg"/>
          <p:cNvPicPr>
            <a:picLocks noChangeAspect="1" noChangeArrowheads="1"/>
          </p:cNvPicPr>
          <p:nvPr/>
        </p:nvPicPr>
        <p:blipFill>
          <a:blip r:embed="rId9"/>
          <a:srcRect/>
          <a:stretch>
            <a:fillRect/>
          </a:stretch>
        </p:blipFill>
        <p:spPr bwMode="auto">
          <a:xfrm>
            <a:off x="962025" y="3714752"/>
            <a:ext cx="8181975" cy="1304925"/>
          </a:xfrm>
          <a:prstGeom prst="rect">
            <a:avLst/>
          </a:prstGeom>
          <a:noFill/>
        </p:spPr>
      </p:pic>
      <p:pic>
        <p:nvPicPr>
          <p:cNvPr id="1035" name="Picture 11" descr="E:\Ευρωπαική μέρα γλωσσών 2014\bubbles.jpg"/>
          <p:cNvPicPr>
            <a:picLocks noChangeAspect="1" noChangeArrowheads="1"/>
          </p:cNvPicPr>
          <p:nvPr/>
        </p:nvPicPr>
        <p:blipFill>
          <a:blip r:embed="rId10"/>
          <a:srcRect/>
          <a:stretch>
            <a:fillRect/>
          </a:stretch>
        </p:blipFill>
        <p:spPr bwMode="auto">
          <a:xfrm>
            <a:off x="7077075" y="0"/>
            <a:ext cx="2066925" cy="2143116"/>
          </a:xfrm>
          <a:prstGeom prst="rect">
            <a:avLst/>
          </a:prstGeom>
          <a:noFill/>
        </p:spPr>
      </p:pic>
      <p:pic>
        <p:nvPicPr>
          <p:cNvPr id="1036" name="Picture 12" descr="E:\Ευρωπαική μέρα γλωσσών 2014\why.jpg"/>
          <p:cNvPicPr>
            <a:picLocks noChangeAspect="1" noChangeArrowheads="1"/>
          </p:cNvPicPr>
          <p:nvPr/>
        </p:nvPicPr>
        <p:blipFill>
          <a:blip r:embed="rId11"/>
          <a:srcRect/>
          <a:stretch>
            <a:fillRect/>
          </a:stretch>
        </p:blipFill>
        <p:spPr bwMode="auto">
          <a:xfrm>
            <a:off x="5429256" y="2214554"/>
            <a:ext cx="3333750" cy="1371600"/>
          </a:xfrm>
          <a:prstGeom prst="rect">
            <a:avLst/>
          </a:prstGeom>
          <a:noFill/>
        </p:spPr>
      </p:pic>
      <p:sp>
        <p:nvSpPr>
          <p:cNvPr id="12" name="11 - Θέση αριθμού διαφάνειας"/>
          <p:cNvSpPr>
            <a:spLocks noGrp="1"/>
          </p:cNvSpPr>
          <p:nvPr>
            <p:ph type="sldNum" sz="quarter" idx="12"/>
          </p:nvPr>
        </p:nvSpPr>
        <p:spPr/>
        <p:txBody>
          <a:bodyPr/>
          <a:lstStyle/>
          <a:p>
            <a:fld id="{5204992D-E062-4722-A9DD-2CEDDDC4862F}" type="slidenum">
              <a:rPr lang="el-GR" smtClean="0"/>
              <a:pPr/>
              <a:t>8</a:t>
            </a:fld>
            <a:endParaRPr lang="el-GR"/>
          </a:p>
        </p:txBody>
      </p:sp>
      <p:sp>
        <p:nvSpPr>
          <p:cNvPr id="13" name="12 - Θέση υποσέλιδου"/>
          <p:cNvSpPr>
            <a:spLocks noGrp="1"/>
          </p:cNvSpPr>
          <p:nvPr>
            <p:ph type="ftr" sz="quarter" idx="11"/>
          </p:nvPr>
        </p:nvSpPr>
        <p:spPr/>
        <p:txBody>
          <a:bodyPr/>
          <a:lstStyle/>
          <a:p>
            <a:r>
              <a:rPr lang="el-GR" smtClean="0"/>
              <a:t>Κοσμά Γεωργία 26-9-2014</a:t>
            </a:r>
            <a:endParaRPr lang="el-GR"/>
          </a:p>
        </p:txBody>
      </p:sp>
    </p:spTree>
  </p:cSld>
  <p:clrMapOvr>
    <a:masterClrMapping/>
  </p:clrMapOvr>
  <p:transition>
    <p:wedg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Ηλιοστάσιο">
  <a:themeElements>
    <a:clrScheme name="Ηλιοστάσιο">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Ηλιοστάσιο">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Ηλιοστάσιο">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194</TotalTime>
  <Words>366</Words>
  <Application>Microsoft Office PowerPoint</Application>
  <PresentationFormat>Προβολή στην οθόνη (4:3)</PresentationFormat>
  <Paragraphs>38</Paragraphs>
  <Slides>8</Slides>
  <Notes>1</Notes>
  <HiddenSlides>0</HiddenSlides>
  <MMClips>0</MMClips>
  <ScaleCrop>false</ScaleCrop>
  <HeadingPairs>
    <vt:vector size="4" baseType="variant">
      <vt:variant>
        <vt:lpstr>Θέμα</vt:lpstr>
      </vt:variant>
      <vt:variant>
        <vt:i4>1</vt:i4>
      </vt:variant>
      <vt:variant>
        <vt:lpstr>Τίτλοι διαφανειών</vt:lpstr>
      </vt:variant>
      <vt:variant>
        <vt:i4>8</vt:i4>
      </vt:variant>
    </vt:vector>
  </HeadingPairs>
  <TitlesOfParts>
    <vt:vector size="9" baseType="lpstr">
      <vt:lpstr>Ηλιοστάσιο</vt:lpstr>
      <vt:lpstr>1o Πρότυπο Πειραματικό Δημοτικό Σχολείο Αλεξανδρούπολης                                                                                                 Κοσμά Γεωργία</vt:lpstr>
      <vt:lpstr>Διαφάνεια 2</vt:lpstr>
      <vt:lpstr>Διαφάνεια 3</vt:lpstr>
      <vt:lpstr>Διαφάνεια 4</vt:lpstr>
      <vt:lpstr>   Δραστηριότητα 1 Οι μαθητές γράφουν το κείμενό τους  με τη βοήθεια της εκπαιδευτικού όταν αυτή ζητηθεί. Κλείνουν την κάρτα σε φάκελο και κολλούν το γραμματόσημο,  τα οποία τους έχει ζητηθεί  από το προηγούμενο μάθημα να φέρουν.  Δύο εκπρόσωποι από κάθε τμήμα που συμμετέχει στο project πηγαίνουν στο ταχυδρομείο για να ταχυδρομήσουν τις κάρτες. Μέθοδος εργασίας: ατομική/συνεργατική  </vt:lpstr>
      <vt:lpstr>Διαφάνεια 6</vt:lpstr>
      <vt:lpstr> Δραστηριότητα 2 Όταν έρθουν κάρτες από άλλα σχολεία/partners τα οποία συμμετέχουν στο project, οι κάρτες μοιράζονται στους μαθητές.  Μέθοδος εργασίας: Ομαδοσυνεργατική Α φάση: Οι μαθητές προσπαθούν να  αναγνωρίσουν τη χώρα και διαβάζουν το αγγλικό κείμενο. Β φάση: Σε χάρτη της Ευρώπης, ο οποίος έχει τοποθετηθεί σε κοινό χώρο στο σχολείο, τους ζητείται να εντοπίσουν τη χώρα με τη βοήθεια της σημαίας ή του αξιοθέατου (στοιχεία τα οποία βρίσκονται επάνω στο χάρτη) και να καρφιτσώσουν στο σωστό σημείο την κάρτα που έλαβαν.  </vt:lpstr>
      <vt:lpstr>Διαφάνεια 8</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1pir3</dc:creator>
  <cp:lastModifiedBy>user</cp:lastModifiedBy>
  <cp:revision>37</cp:revision>
  <dcterms:created xsi:type="dcterms:W3CDTF">2014-10-15T06:21:40Z</dcterms:created>
  <dcterms:modified xsi:type="dcterms:W3CDTF">2014-11-03T20:46:24Z</dcterms:modified>
</cp:coreProperties>
</file>