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42784B4-C4E7-4370-8E4E-A3B39F069879}" type="datetimeFigureOut">
              <a:rPr lang="el-GR" smtClean="0"/>
              <a:pPr/>
              <a:t>9/2/2015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59D89A1-4F0A-426B-8904-C5B2965B089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784B4-C4E7-4370-8E4E-A3B39F069879}" type="datetimeFigureOut">
              <a:rPr lang="el-GR" smtClean="0"/>
              <a:pPr/>
              <a:t>9/2/2015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D89A1-4F0A-426B-8904-C5B2965B089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benchmarkscientific.com/Blue-outside-background2.gif"/>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4 - Ορθογώνιο"/>
          <p:cNvSpPr/>
          <p:nvPr/>
        </p:nvSpPr>
        <p:spPr>
          <a:xfrm>
            <a:off x="2771800" y="3501008"/>
            <a:ext cx="4035079" cy="1569660"/>
          </a:xfrm>
          <a:prstGeom prst="rect">
            <a:avLst/>
          </a:prstGeom>
        </p:spPr>
        <p:txBody>
          <a:bodyPr wrap="none">
            <a:spAutoFit/>
          </a:bodyPr>
          <a:lstStyle/>
          <a:p>
            <a:r>
              <a:rPr lang="en-US" sz="9600" dirty="0">
                <a:solidFill>
                  <a:schemeClr val="bg1"/>
                </a:solidFill>
                <a:latin typeface="Berlin Sans FB Demi" pitchFamily="34" charset="0"/>
              </a:rPr>
              <a:t>Sahara</a:t>
            </a:r>
          </a:p>
        </p:txBody>
      </p:sp>
      <p:pic>
        <p:nvPicPr>
          <p:cNvPr id="6150" name="Picture 6" descr="Sahara satellite hires.jpg"/>
          <p:cNvPicPr>
            <a:picLocks noChangeAspect="1" noChangeArrowheads="1"/>
          </p:cNvPicPr>
          <p:nvPr/>
        </p:nvPicPr>
        <p:blipFill>
          <a:blip r:embed="rId3" cstate="print"/>
          <a:srcRect/>
          <a:stretch>
            <a:fillRect/>
          </a:stretch>
        </p:blipFill>
        <p:spPr bwMode="auto">
          <a:xfrm>
            <a:off x="5364088" y="2060848"/>
            <a:ext cx="3214643" cy="180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data:image/jpeg;base64,/9j/4AAQSkZJRgABAQAAAQABAAD/2wCEAAkGBxQSEhQUEhQUFRQUFBcUFBQUFBUUFBQUFBQXFxQUFBQYHCggGBolHBQUITEhJSkrLi4uFx8zODMsNygtLiwBCgoKDg0OFA8QFywcHBwsLCwsLCwsLCwsLCwsLCwsLCwsLCwsLCwsLCwsLCwsNzcrLCwsNywsLCwsLCs3LCssLP/AABEIAMcA/QMBIgACEQEDEQH/xAAZAAADAQEBAAAAAAAAAAAAAAAAAQIDBAf/xAAmEAEBAQEAAgIBAwQDAAAAAAAAAQIRAxIh8BMxcYFBYZGxodHh/8QAGAEBAQEBAQAAAAAAAAAAAAAAAAECAwb/xAAcEQEBAQEBAAMBAAAAAAAAAAAAARECEhMhMQP/2gAMAwEAAhEDEQA/APLMxWVZn7Lmf9OL0s5aS/CbW/PgcHfy5rCb3JTIz5Y8VctJlrMCzhy/iVPE6vQ/RWvjjlmD9G/qvORfDlvj/cr43VYq5D444PxwfjdVwLhGfjcn4yvidUyLkT445p4znibyGE4jn/Gc8bo4BfEcvoL429KjPiMb4xPG16m37wTzCmRwxAT6p3G339Ea+/AWMpBY0zPvEbn3gxn0vNX/ANM8xrMjfLQQodHUFwwBRpmoXkWL6fslStiUexQ+AOinIVoJpHaXREmRohQ6IYBPFyECOM7luzsGbEZn3v8A6fquU+BjP1L1aFRML1iNRr7M9BWcRrLSQUc7FYHfv8lg5BqLyqwYi7B0kQDKgXVZLgyC/v8ARSFxWhD4UPoplxXU2gkhSiMjhlaOgZdTKdoafStHU9E0+l0Wl7CGaZTtDSpUdP2ENN6fsjWwtLPRqJmxdjnsLxfw1R4o14Ncz6VKr2QVo3p3Q92Ziad0cTxeAhxcRVQbioP8CHxVLo6LE+oH0qVhXKIKBmHYInh0cFAi4orBKUKnwcECargsDEDn+1+pcExNym5axNn3+AsZZn7f8lfv6n0tag5NsVfWXjjXg68/hdLq5kTI1iZT6qQ5BZGasUWHkTDqipQbVKcpQ4qlpHV1NEpexiGiJlM5AqlIKdKoJOxUjPdGaZWJ9j9hNOQ+JlXBYVJdTwKIir4m5ErCX5Tv+D9flOsjhfx0Yv8AdcRiNcwdufwSK4IqK6J4PUzlFTcj1UKIngFHQEhyFFAnSVVPUSmcQuUIJAUqlUoLDFARn5Yv7+qdIlZepcaFcjFgytGcr4NQ9RnV3N+0rgC9kaacRRmufnyNL1lOsDjivHqtp1z+PyV0Y3/YdOKvPVyFKdqu0CokdFUQtEoAf4TrQ9hFT+BanNO0E6pex2psRmiVaIvgsBylFKoAhUUdLVPhWCVPQfBxEEqk8MVXSt+BYViibpnrStM9IxajXkTfINFqDjbVeHUdMrl8WXTIN/z3Gk0fURUHUwD4rRUlUoImlVaJEKH0FQKlaC1YM0+rlZSrlFlXF9ZxStQ4NFDoolTTv370oIUCuFRCioUPgpjUAoM9MtNfIy0jHTPd/RPtwt1No4W/a/G3zWHjb5G+FSrlRIuQdYYlAg0Y4fBVVNhWKqaJShaOCoiSsVwhmwpFQpFyBCiykPitwZGqIVAWlNFoojNV7DqQGjquoVMhFewtKZFiqny378MdVp5GWv0Rz6ZeSkPJmnMUcPvVZbZrGNYOnLTOvvGkYyrmh1lXw4iaVNK3p9PqOqAWpuvvydRqiWnLBaiUWozqhYgqJrTi5GC4LK0UjK+K0UK1UpaFRSiqURkQrDgAoJRDkAFqtJE6FZ3TPe2moy1Bz61l5NibG4gcLbrfOVWn0Xg7YXTlHIfAOLzU5ipBuNMn1Ep9Vs7EayfU2iXC4D6XUZSdHTohH0pD4Csq9kyHwbhwtGQJtPpUCCUyhgOiUQ5RVdRapOqFRpnV60m6HOsdoa7jKjj1+twLQOgh9KiAr2P3KQSiq9y9k9XBS6fSsMCAV0E8MdHQM5PvyJT6Kcn35EHsXRpXCsELVA/UuH0u/fkQQdT7FdBqoOpmi6JrTqb+5XSNULRqM6WqkcrTrLVa1nYOfTouhQB00UdAFHS6AJqbpWfIAM+qLs55ABfVP8g/IAL6pXQ9iAK9xfJQBbbifyU/ekBmWqnkPWyAvq4Pe/0L3pAXS+VetACTR6/3KABYZWABWeykAHIy4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4" name="AutoShape 4" descr="data:image/jpeg;base64,/9j/4AAQSkZJRgABAQAAAQABAAD/2wCEAAkGBxQSEhQUEhQUFRQUFBcUFBQUFBUUFBQUFBQXFxQUFBQYHCggGBolHBQUITEhJSkrLi4uFx8zODMsNygtLiwBCgoKDg0OFA8QFywcHBwsLCwsLCwsLCwsLCwsLCwsLCwsLCwsLCwsLCwsLCwsNzcrLCwsNywsLCwsLCs3LCssLP/AABEIAMcA/QMBIgACEQEDEQH/xAAZAAADAQEBAAAAAAAAAAAAAAAAAQIDBAf/xAAmEAEBAQEAAgIBAwQDAAAAAAAAAQIRAxIh8BMxcYFBYZGxodHh/8QAGAEBAQEBAQAAAAAAAAAAAAAAAAECAwb/xAAcEQEBAQEBAAMBAAAAAAAAAAAAARECEhMhMQP/2gAMAwEAAhEDEQA/APLMxWVZn7Lmf9OL0s5aS/CbW/PgcHfy5rCb3JTIz5Y8VctJlrMCzhy/iVPE6vQ/RWvjjlmD9G/qvORfDlvj/cr43VYq5D444PxwfjdVwLhGfjcn4yvidUyLkT445p4znibyGE4jn/Gc8bo4BfEcvoL429KjPiMb4xPG16m37wTzCmRwxAT6p3G339Ea+/AWMpBY0zPvEbn3gxn0vNX/ANM8xrMjfLQQodHUFwwBRpmoXkWL6fslStiUexQ+AOinIVoJpHaXREmRohQ6IYBPFyECOM7luzsGbEZn3v8A6fquU+BjP1L1aFRML1iNRr7M9BWcRrLSQUc7FYHfv8lg5BqLyqwYi7B0kQDKgXVZLgyC/v8ARSFxWhD4UPoplxXU2gkhSiMjhlaOgZdTKdoafStHU9E0+l0Wl7CGaZTtDSpUdP2ENN6fsjWwtLPRqJmxdjnsLxfw1R4o14Ncz6VKr2QVo3p3Q92Ziad0cTxeAhxcRVQbioP8CHxVLo6LE+oH0qVhXKIKBmHYInh0cFAi4orBKUKnwcECargsDEDn+1+pcExNym5axNn3+AsZZn7f8lfv6n0tag5NsVfWXjjXg68/hdLq5kTI1iZT6qQ5BZGasUWHkTDqipQbVKcpQ4qlpHV1NEpexiGiJlM5AqlIKdKoJOxUjPdGaZWJ9j9hNOQ+JlXBYVJdTwKIir4m5ErCX5Tv+D9flOsjhfx0Yv8AdcRiNcwdufwSK4IqK6J4PUzlFTcj1UKIngFHQEhyFFAnSVVPUSmcQuUIJAUqlUoLDFARn5Yv7+qdIlZepcaFcjFgytGcr4NQ9RnV3N+0rgC9kaacRRmufnyNL1lOsDjivHqtp1z+PyV0Y3/YdOKvPVyFKdqu0CokdFUQtEoAf4TrQ9hFT+BanNO0E6pex2psRmiVaIvgsBylFKoAhUUdLVPhWCVPQfBxEEqk8MVXSt+BYViibpnrStM9IxajXkTfINFqDjbVeHUdMrl8WXTIN/z3Gk0fURUHUwD4rRUlUoImlVaJEKH0FQKlaC1YM0+rlZSrlFlXF9ZxStQ4NFDoolTTv370oIUCuFRCioUPgpjUAoM9MtNfIy0jHTPd/RPtwt1No4W/a/G3zWHjb5G+FSrlRIuQdYYlAg0Y4fBVVNhWKqaJShaOCoiSsVwhmwpFQpFyBCiykPitwZGqIVAWlNFoojNV7DqQGjquoVMhFewtKZFiqny378MdVp5GWv0Rz6ZeSkPJmnMUcPvVZbZrGNYOnLTOvvGkYyrmh1lXw4iaVNK3p9PqOqAWpuvvydRqiWnLBaiUWozqhYgqJrTi5GC4LK0UjK+K0UK1UpaFRSiqURkQrDgAoJRDkAFqtJE6FZ3TPe2moy1Bz61l5NibG4gcLbrfOVWn0Xg7YXTlHIfAOLzU5ipBuNMn1Ep9Vs7EayfU2iXC4D6XUZSdHTohH0pD4Csq9kyHwbhwtGQJtPpUCCUyhgOiUQ5RVdRapOqFRpnV60m6HOsdoa7jKjj1+twLQOgh9KiAr2P3KQSiq9y9k9XBS6fSsMCAV0E8MdHQM5PvyJT6Kcn35EHsXRpXCsELVA/UuH0u/fkQQdT7FdBqoOpmi6JrTqb+5XSNULRqM6WqkcrTrLVa1nYOfTouhQB00UdAFHS6AJqbpWfIAM+qLs55ABfVP8g/IAL6pXQ9iAK9xfJQBbbifyU/ekBmWqnkPWyAvq4Pe/0L3pAXS+VetACTR6/3KABYZWABWeykAHIy4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6" name="AutoShape 6" descr="data:image/jpeg;base64,/9j/4AAQSkZJRgABAQAAAQABAAD/2wCEAAkGBxQSEhQUEhQUFRQUFBcUFBQUFBUUFBQUFBQXFxQUFBQYHCggGBolHBQUITEhJSkrLi4uFx8zODMsNygtLiwBCgoKDg0OFA8QFywcHBwsLCwsLCwsLCwsLCwsLCwsLCwsLCwsLCwsLCwsLCwsNzcrLCwsNywsLCwsLCs3LCssLP/AABEIAMcA/QMBIgACEQEDEQH/xAAZAAADAQEBAAAAAAAAAAAAAAAAAQIDBAf/xAAmEAEBAQEAAgIBAwQDAAAAAAAAAQIRAxIh8BMxcYFBYZGxodHh/8QAGAEBAQEBAQAAAAAAAAAAAAAAAAECAwb/xAAcEQEBAQEBAAMBAAAAAAAAAAAAARECEhMhMQP/2gAMAwEAAhEDEQA/APLMxWVZn7Lmf9OL0s5aS/CbW/PgcHfy5rCb3JTIz5Y8VctJlrMCzhy/iVPE6vQ/RWvjjlmD9G/qvORfDlvj/cr43VYq5D444PxwfjdVwLhGfjcn4yvidUyLkT445p4znibyGE4jn/Gc8bo4BfEcvoL429KjPiMb4xPG16m37wTzCmRwxAT6p3G339Ea+/AWMpBY0zPvEbn3gxn0vNX/ANM8xrMjfLQQodHUFwwBRpmoXkWL6fslStiUexQ+AOinIVoJpHaXREmRohQ6IYBPFyECOM7luzsGbEZn3v8A6fquU+BjP1L1aFRML1iNRr7M9BWcRrLSQUc7FYHfv8lg5BqLyqwYi7B0kQDKgXVZLgyC/v8ARSFxWhD4UPoplxXU2gkhSiMjhlaOgZdTKdoafStHU9E0+l0Wl7CGaZTtDSpUdP2ENN6fsjWwtLPRqJmxdjnsLxfw1R4o14Ncz6VKr2QVo3p3Q92Ziad0cTxeAhxcRVQbioP8CHxVLo6LE+oH0qVhXKIKBmHYInh0cFAi4orBKUKnwcECargsDEDn+1+pcExNym5axNn3+AsZZn7f8lfv6n0tag5NsVfWXjjXg68/hdLq5kTI1iZT6qQ5BZGasUWHkTDqipQbVKcpQ4qlpHV1NEpexiGiJlM5AqlIKdKoJOxUjPdGaZWJ9j9hNOQ+JlXBYVJdTwKIir4m5ErCX5Tv+D9flOsjhfx0Yv8AdcRiNcwdufwSK4IqK6J4PUzlFTcj1UKIngFHQEhyFFAnSVVPUSmcQuUIJAUqlUoLDFARn5Yv7+qdIlZepcaFcjFgytGcr4NQ9RnV3N+0rgC9kaacRRmufnyNL1lOsDjivHqtp1z+PyV0Y3/YdOKvPVyFKdqu0CokdFUQtEoAf4TrQ9hFT+BanNO0E6pex2psRmiVaIvgsBylFKoAhUUdLVPhWCVPQfBxEEqk8MVXSt+BYViibpnrStM9IxajXkTfINFqDjbVeHUdMrl8WXTIN/z3Gk0fURUHUwD4rRUlUoImlVaJEKH0FQKlaC1YM0+rlZSrlFlXF9ZxStQ4NFDoolTTv370oIUCuFRCioUPgpjUAoM9MtNfIy0jHTPd/RPtwt1No4W/a/G3zWHjb5G+FSrlRIuQdYYlAg0Y4fBVVNhWKqaJShaOCoiSsVwhmwpFQpFyBCiykPitwZGqIVAWlNFoojNV7DqQGjquoVMhFewtKZFiqny378MdVp5GWv0Rz6ZeSkPJmnMUcPvVZbZrGNYOnLTOvvGkYyrmh1lXw4iaVNK3p9PqOqAWpuvvydRqiWnLBaiUWozqhYgqJrTi5GC4LK0UjK+K0UK1UpaFRSiqURkQrDgAoJRDkAFqtJE6FZ3TPe2moy1Bz61l5NibG4gcLbrfOVWn0Xg7YXTlHIfAOLzU5ipBuNMn1Ep9Vs7EayfU2iXC4D6XUZSdHTohH0pD4Csq9kyHwbhwtGQJtPpUCCUyhgOiUQ5RVdRapOqFRpnV60m6HOsdoa7jKjj1+twLQOgh9KiAr2P3KQSiq9y9k9XBS6fSsMCAV0E8MdHQM5PvyJT6Kcn35EHsXRpXCsELVA/UuH0u/fkQQdT7FdBqoOpmi6JrTqb+5XSNULRqM6WqkcrTrLVa1nYOfTouhQB00UdAFHS6AJqbpWfIAM+qLs55ABfVP8g/IAL6pXQ9iAK9xfJQBbbifyU/ekBmWqnkPWyAvq4Pe/0L3pAXS+VetACTR6/3KABYZWABWeykAHIy4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8" name="AutoShape 8" descr="data:image/jpeg;base64,/9j/4AAQSkZJRgABAQAAAQABAAD/2wCEAAkGBxQSEhQUEhQUFRQUFBcUFBQUFBUUFBQUFBQXFxQUFBQYHCggGBolHBQUITEhJSkrLi4uFx8zODMsNygtLiwBCgoKDg0OFA8QFywcHBwsLCwsLCwsLCwsLCwsLCwsLCwsLCwsLCwsLCwsLCwsNzcrLCwsNywsLCwsLCs3LCssLP/AABEIAMcA/QMBIgACEQEDEQH/xAAZAAADAQEBAAAAAAAAAAAAAAAAAQIDBAf/xAAmEAEBAQEAAgIBAwQDAAAAAAAAAQIRAxIh8BMxcYFBYZGxodHh/8QAGAEBAQEBAQAAAAAAAAAAAAAAAAECAwb/xAAcEQEBAQEBAAMBAAAAAAAAAAAAARECEhMhMQP/2gAMAwEAAhEDEQA/APLMxWVZn7Lmf9OL0s5aS/CbW/PgcHfy5rCb3JTIz5Y8VctJlrMCzhy/iVPE6vQ/RWvjjlmD9G/qvORfDlvj/cr43VYq5D444PxwfjdVwLhGfjcn4yvidUyLkT445p4znibyGE4jn/Gc8bo4BfEcvoL429KjPiMb4xPG16m37wTzCmRwxAT6p3G339Ea+/AWMpBY0zPvEbn3gxn0vNX/ANM8xrMjfLQQodHUFwwBRpmoXkWL6fslStiUexQ+AOinIVoJpHaXREmRohQ6IYBPFyECOM7luzsGbEZn3v8A6fquU+BjP1L1aFRML1iNRr7M9BWcRrLSQUc7FYHfv8lg5BqLyqwYi7B0kQDKgXVZLgyC/v8ARSFxWhD4UPoplxXU2gkhSiMjhlaOgZdTKdoafStHU9E0+l0Wl7CGaZTtDSpUdP2ENN6fsjWwtLPRqJmxdjnsLxfw1R4o14Ncz6VKr2QVo3p3Q92Ziad0cTxeAhxcRVQbioP8CHxVLo6LE+oH0qVhXKIKBmHYInh0cFAi4orBKUKnwcECargsDEDn+1+pcExNym5axNn3+AsZZn7f8lfv6n0tag5NsVfWXjjXg68/hdLq5kTI1iZT6qQ5BZGasUWHkTDqipQbVKcpQ4qlpHV1NEpexiGiJlM5AqlIKdKoJOxUjPdGaZWJ9j9hNOQ+JlXBYVJdTwKIir4m5ErCX5Tv+D9flOsjhfx0Yv8AdcRiNcwdufwSK4IqK6J4PUzlFTcj1UKIngFHQEhyFFAnSVVPUSmcQuUIJAUqlUoLDFARn5Yv7+qdIlZepcaFcjFgytGcr4NQ9RnV3N+0rgC9kaacRRmufnyNL1lOsDjivHqtp1z+PyV0Y3/YdOKvPVyFKdqu0CokdFUQtEoAf4TrQ9hFT+BanNO0E6pex2psRmiVaIvgsBylFKoAhUUdLVPhWCVPQfBxEEqk8MVXSt+BYViibpnrStM9IxajXkTfINFqDjbVeHUdMrl8WXTIN/z3Gk0fURUHUwD4rRUlUoImlVaJEKH0FQKlaC1YM0+rlZSrlFlXF9ZxStQ4NFDoolTTv370oIUCuFRCioUPgpjUAoM9MtNfIy0jHTPd/RPtwt1No4W/a/G3zWHjb5G+FSrlRIuQdYYlAg0Y4fBVVNhWKqaJShaOCoiSsVwhmwpFQpFyBCiykPitwZGqIVAWlNFoojNV7DqQGjquoVMhFewtKZFiqny378MdVp5GWv0Rz6ZeSkPJmnMUcPvVZbZrGNYOnLTOvvGkYyrmh1lXw4iaVNK3p9PqOqAWpuvvydRqiWnLBaiUWozqhYgqJrTi5GC4LK0UjK+K0UK1UpaFRSiqURkQrDgAoJRDkAFqtJE6FZ3TPe2moy1Bz61l5NibG4gcLbrfOVWn0Xg7YXTlHIfAOLzU5ipBuNMn1Ep9Vs7EayfU2iXC4D6XUZSdHTohH0pD4Csq9kyHwbhwtGQJtPpUCCUyhgOiUQ5RVdRapOqFRpnV60m6HOsdoa7jKjj1+twLQOgh9KiAr2P3KQSiq9y9k9XBS6fSsMCAV0E8MdHQM5PvyJT6Kcn35EHsXRpXCsELVA/UuH0u/fkQQdT7FdBqoOpmi6JrTqb+5XSNULRqM6WqkcrTrLVa1nYOfTouhQB00UdAFHS6AJqbpWfIAM+qLs55ABfVP8g/IAL6pXQ9iAK9xfJQBbbifyU/ekBmWqnkPWyAvq4Pe/0L3pAXS+VetACTR6/3KABYZWABWeykAHIy4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5130" name="Picture 10" descr="Microsoft PowerPoint backgrounds"/>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6 - Ορθογώνιο"/>
          <p:cNvSpPr/>
          <p:nvPr/>
        </p:nvSpPr>
        <p:spPr>
          <a:xfrm>
            <a:off x="0" y="0"/>
            <a:ext cx="9143999" cy="707886"/>
          </a:xfrm>
          <a:prstGeom prst="rect">
            <a:avLst/>
          </a:prstGeom>
        </p:spPr>
        <p:txBody>
          <a:bodyPr wrap="square">
            <a:spAutoFit/>
          </a:bodyPr>
          <a:lstStyle/>
          <a:p>
            <a:r>
              <a:rPr lang="en-US" sz="4000" dirty="0" smtClean="0">
                <a:solidFill>
                  <a:schemeClr val="bg1"/>
                </a:solidFill>
                <a:latin typeface="Bauhaus 93" pitchFamily="82" charset="0"/>
              </a:rPr>
              <a:t>Flora</a:t>
            </a:r>
            <a:endParaRPr lang="el-GR" sz="4000" dirty="0">
              <a:solidFill>
                <a:schemeClr val="bg1"/>
              </a:solidFill>
            </a:endParaRPr>
          </a:p>
        </p:txBody>
      </p:sp>
      <p:sp>
        <p:nvSpPr>
          <p:cNvPr id="8" name="7 - Ορθογώνιο"/>
          <p:cNvSpPr/>
          <p:nvPr/>
        </p:nvSpPr>
        <p:spPr>
          <a:xfrm>
            <a:off x="323528" y="2780928"/>
            <a:ext cx="8568952" cy="3231654"/>
          </a:xfrm>
          <a:prstGeom prst="rect">
            <a:avLst/>
          </a:prstGeom>
        </p:spPr>
        <p:txBody>
          <a:bodyPr wrap="square">
            <a:spAutoFit/>
          </a:bodyPr>
          <a:lstStyle/>
          <a:p>
            <a:r>
              <a:rPr lang="en-US" sz="2400" dirty="0">
                <a:solidFill>
                  <a:schemeClr val="bg1"/>
                </a:solidFill>
                <a:latin typeface="Bodoni MT Poster Compressed" pitchFamily="18" charset="0"/>
              </a:rPr>
              <a:t>The Saharan flora comprises around 2800 species of vascular plants </a:t>
            </a:r>
            <a:r>
              <a:rPr lang="en-US" sz="2400" dirty="0" smtClean="0">
                <a:solidFill>
                  <a:schemeClr val="bg1"/>
                </a:solidFill>
                <a:latin typeface="Bodoni MT Poster Compressed" pitchFamily="18" charset="0"/>
              </a:rPr>
              <a:t>. Approximately a quarter of these are endemic . About half of these species are common to the flora of the Arabian deserts.</a:t>
            </a:r>
            <a:r>
              <a:rPr lang="en-US" sz="2400" dirty="0">
                <a:solidFill>
                  <a:schemeClr val="bg1"/>
                </a:solidFill>
                <a:latin typeface="Bodoni MT Poster Compressed" pitchFamily="18" charset="0"/>
              </a:rPr>
              <a:t> The central Sahara is estimated to include five hundred species of plants, which is extremely low considering the huge extent of the area</a:t>
            </a:r>
            <a:r>
              <a:rPr lang="en-US" sz="2400" dirty="0" smtClean="0">
                <a:solidFill>
                  <a:schemeClr val="bg1"/>
                </a:solidFill>
                <a:latin typeface="Bodoni MT Poster Compressed" pitchFamily="18" charset="0"/>
              </a:rPr>
              <a:t>.</a:t>
            </a:r>
            <a:r>
              <a:rPr lang="en-US" sz="2400" dirty="0">
                <a:solidFill>
                  <a:schemeClr val="bg1"/>
                </a:solidFill>
                <a:latin typeface="Bodoni MT Poster Compressed" pitchFamily="18" charset="0"/>
              </a:rPr>
              <a:t> Plants such as acacia trees, palms, succulents, spiny shrubs, and grasses have adapted to the arid conditions, by growing lower to avoid water loss by strong winds, by storing water in their thick stems to use it in dry periods, by having long roots that travel horizontally to reach the maximum area of water and to find any surface moisture and by having small thick leaves or needles to prevent water loss by evapo-transpiration.</a:t>
            </a:r>
            <a:endParaRPr lang="el-GR" sz="2400" dirty="0" smtClean="0">
              <a:solidFill>
                <a:schemeClr val="bg1"/>
              </a:solidFill>
            </a:endParaRPr>
          </a:p>
          <a:p>
            <a:endParaRPr lang="el-GR" dirty="0" smtClean="0">
              <a:solidFill>
                <a:schemeClr val="bg1"/>
              </a:solidFill>
            </a:endParaRPr>
          </a:p>
          <a:p>
            <a:endParaRPr lang="el-GR" dirty="0"/>
          </a:p>
        </p:txBody>
      </p:sp>
      <p:pic>
        <p:nvPicPr>
          <p:cNvPr id="5132" name="Picture 12" descr="http://upload.wikimedia.org/wikipedia/commons/thumb/2/28/Libya_5391_Ubari_Lakes_Luca_Galuzzi_2007.jpg/220px-Libya_5391_Ubari_Lakes_Luca_Galuzzi_2007.jpg"/>
          <p:cNvPicPr>
            <a:picLocks noChangeAspect="1" noChangeArrowheads="1"/>
          </p:cNvPicPr>
          <p:nvPr/>
        </p:nvPicPr>
        <p:blipFill>
          <a:blip r:embed="rId3" cstate="print"/>
          <a:srcRect/>
          <a:stretch>
            <a:fillRect/>
          </a:stretch>
        </p:blipFill>
        <p:spPr bwMode="auto">
          <a:xfrm>
            <a:off x="2627784" y="188640"/>
            <a:ext cx="3340780" cy="22322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ptclipart.com/thumb/Flower-windows-7-style-free-ppt-backgrounds.jpg"/>
          <p:cNvPicPr>
            <a:picLocks noChangeAspect="1" noChangeArrowheads="1"/>
          </p:cNvPicPr>
          <p:nvPr/>
        </p:nvPicPr>
        <p:blipFill>
          <a:blip r:embed="rId2" cstate="print"/>
          <a:srcRect/>
          <a:stretch>
            <a:fillRect/>
          </a:stretch>
        </p:blipFill>
        <p:spPr bwMode="auto">
          <a:xfrm>
            <a:off x="0" y="0"/>
            <a:ext cx="9144000" cy="6872666"/>
          </a:xfrm>
          <a:prstGeom prst="rect">
            <a:avLst/>
          </a:prstGeom>
          <a:noFill/>
        </p:spPr>
      </p:pic>
      <p:sp>
        <p:nvSpPr>
          <p:cNvPr id="3" name="2 - Ορθογώνιο"/>
          <p:cNvSpPr/>
          <p:nvPr/>
        </p:nvSpPr>
        <p:spPr>
          <a:xfrm>
            <a:off x="4214209" y="332656"/>
            <a:ext cx="3310119" cy="1107996"/>
          </a:xfrm>
          <a:prstGeom prst="rect">
            <a:avLst/>
          </a:prstGeom>
        </p:spPr>
        <p:txBody>
          <a:bodyPr wrap="square">
            <a:spAutoFit/>
          </a:bodyPr>
          <a:lstStyle/>
          <a:p>
            <a:r>
              <a:rPr lang="en-US" sz="6600" dirty="0" smtClean="0">
                <a:solidFill>
                  <a:schemeClr val="bg1"/>
                </a:solidFill>
                <a:latin typeface="Edwardian Script ITC" pitchFamily="66" charset="0"/>
              </a:rPr>
              <a:t>Fauna</a:t>
            </a:r>
            <a:endParaRPr lang="el-GR" sz="6600" dirty="0">
              <a:solidFill>
                <a:schemeClr val="bg1"/>
              </a:solidFill>
            </a:endParaRPr>
          </a:p>
        </p:txBody>
      </p:sp>
      <p:pic>
        <p:nvPicPr>
          <p:cNvPr id="4100" name="Picture 4" descr="http://upload.wikimedia.org/wikipedia/commons/thumb/7/7c/GueltaCamels.jpg/220px-GueltaCamels.jpg"/>
          <p:cNvPicPr>
            <a:picLocks noChangeAspect="1" noChangeArrowheads="1"/>
          </p:cNvPicPr>
          <p:nvPr/>
        </p:nvPicPr>
        <p:blipFill>
          <a:blip r:embed="rId3" cstate="print"/>
          <a:srcRect/>
          <a:stretch>
            <a:fillRect/>
          </a:stretch>
        </p:blipFill>
        <p:spPr bwMode="auto">
          <a:xfrm>
            <a:off x="251520" y="188640"/>
            <a:ext cx="2952328" cy="2321603"/>
          </a:xfrm>
          <a:prstGeom prst="rect">
            <a:avLst/>
          </a:prstGeom>
          <a:noFill/>
        </p:spPr>
      </p:pic>
      <p:sp>
        <p:nvSpPr>
          <p:cNvPr id="5" name="4 - Ορθογώνιο"/>
          <p:cNvSpPr/>
          <p:nvPr/>
        </p:nvSpPr>
        <p:spPr>
          <a:xfrm>
            <a:off x="0" y="2708920"/>
            <a:ext cx="9144000" cy="3046988"/>
          </a:xfrm>
          <a:prstGeom prst="rect">
            <a:avLst/>
          </a:prstGeom>
        </p:spPr>
        <p:txBody>
          <a:bodyPr wrap="square">
            <a:spAutoFit/>
          </a:bodyPr>
          <a:lstStyle/>
          <a:p>
            <a:r>
              <a:rPr lang="en-US" sz="3200" dirty="0">
                <a:solidFill>
                  <a:schemeClr val="bg1"/>
                </a:solidFill>
                <a:latin typeface="Freestyle Script" pitchFamily="66" charset="0"/>
              </a:rPr>
              <a:t>Several species of fox live in the </a:t>
            </a:r>
            <a:r>
              <a:rPr lang="en-US" sz="3200" dirty="0" smtClean="0">
                <a:solidFill>
                  <a:schemeClr val="bg1"/>
                </a:solidFill>
                <a:latin typeface="Freestyle Script" pitchFamily="66" charset="0"/>
              </a:rPr>
              <a:t>Sahara.</a:t>
            </a:r>
            <a:r>
              <a:rPr lang="en-US" sz="3200" dirty="0">
                <a:solidFill>
                  <a:schemeClr val="bg1"/>
                </a:solidFill>
                <a:latin typeface="Freestyle Script" pitchFamily="66" charset="0"/>
              </a:rPr>
              <a:t> The Saharan </a:t>
            </a:r>
            <a:r>
              <a:rPr lang="en-US" sz="3200" dirty="0" smtClean="0">
                <a:solidFill>
                  <a:schemeClr val="bg1"/>
                </a:solidFill>
                <a:latin typeface="Freestyle Script" pitchFamily="66" charset="0"/>
              </a:rPr>
              <a:t>cheetah.</a:t>
            </a:r>
            <a:r>
              <a:rPr lang="en-US" sz="3200" dirty="0">
                <a:solidFill>
                  <a:schemeClr val="bg1"/>
                </a:solidFill>
                <a:latin typeface="Freestyle Script" pitchFamily="66" charset="0"/>
              </a:rPr>
              <a:t> </a:t>
            </a:r>
            <a:r>
              <a:rPr lang="en-US" sz="3200" dirty="0" smtClean="0">
                <a:solidFill>
                  <a:schemeClr val="bg1"/>
                </a:solidFill>
                <a:latin typeface="Freestyle Script" pitchFamily="66" charset="0"/>
              </a:rPr>
              <a:t>Other </a:t>
            </a:r>
            <a:r>
              <a:rPr lang="en-US" sz="3200" dirty="0">
                <a:solidFill>
                  <a:schemeClr val="bg1"/>
                </a:solidFill>
                <a:latin typeface="Freestyle Script" pitchFamily="66" charset="0"/>
              </a:rPr>
              <a:t>animals include </a:t>
            </a:r>
            <a:r>
              <a:rPr lang="en-US" sz="3200" dirty="0" smtClean="0">
                <a:solidFill>
                  <a:schemeClr val="bg1"/>
                </a:solidFill>
                <a:latin typeface="Freestyle Script" pitchFamily="66" charset="0"/>
              </a:rPr>
              <a:t>the monitor </a:t>
            </a:r>
            <a:r>
              <a:rPr lang="en-US" sz="3200" dirty="0">
                <a:solidFill>
                  <a:schemeClr val="bg1"/>
                </a:solidFill>
                <a:latin typeface="Freestyle Script" pitchFamily="66" charset="0"/>
              </a:rPr>
              <a:t>lizards , hyrax , sand vipers </a:t>
            </a:r>
            <a:r>
              <a:rPr lang="en-US" sz="3200" dirty="0" smtClean="0">
                <a:solidFill>
                  <a:schemeClr val="bg1"/>
                </a:solidFill>
                <a:latin typeface="Freestyle Script" pitchFamily="66" charset="0"/>
              </a:rPr>
              <a:t>and </a:t>
            </a:r>
            <a:r>
              <a:rPr lang="en-US" sz="3200" dirty="0">
                <a:solidFill>
                  <a:schemeClr val="bg1"/>
                </a:solidFill>
                <a:latin typeface="Freestyle Script" pitchFamily="66" charset="0"/>
              </a:rPr>
              <a:t>small populations of African wild </a:t>
            </a:r>
            <a:r>
              <a:rPr lang="en-US" sz="3200" dirty="0" smtClean="0">
                <a:solidFill>
                  <a:schemeClr val="bg1"/>
                </a:solidFill>
                <a:latin typeface="Freestyle Script" pitchFamily="66" charset="0"/>
              </a:rPr>
              <a:t>dog.</a:t>
            </a:r>
            <a:r>
              <a:rPr lang="en-US" sz="3200" dirty="0">
                <a:solidFill>
                  <a:schemeClr val="bg1"/>
                </a:solidFill>
                <a:latin typeface="Freestyle Script" pitchFamily="66" charset="0"/>
              </a:rPr>
              <a:t> There exist other animals in the Sahara (birds in particular) such as African silverbill and black-faced firefinch , among others</a:t>
            </a:r>
            <a:r>
              <a:rPr lang="en-US" sz="3200" dirty="0" smtClean="0">
                <a:solidFill>
                  <a:schemeClr val="bg1"/>
                </a:solidFill>
                <a:latin typeface="Freestyle Script" pitchFamily="66" charset="0"/>
              </a:rPr>
              <a:t>.</a:t>
            </a:r>
            <a:r>
              <a:rPr lang="en-US" sz="3200" dirty="0">
                <a:solidFill>
                  <a:schemeClr val="bg1"/>
                </a:solidFill>
                <a:latin typeface="Freestyle Script" pitchFamily="66" charset="0"/>
              </a:rPr>
              <a:t> There are also small desert </a:t>
            </a:r>
            <a:r>
              <a:rPr lang="en-US" sz="3200" dirty="0" smtClean="0">
                <a:solidFill>
                  <a:schemeClr val="bg1"/>
                </a:solidFill>
                <a:latin typeface="Freestyle Script" pitchFamily="66" charset="0"/>
              </a:rPr>
              <a:t>crocodiles.</a:t>
            </a:r>
            <a:r>
              <a:rPr lang="en-US" sz="3200" dirty="0">
                <a:solidFill>
                  <a:schemeClr val="bg1"/>
                </a:solidFill>
                <a:latin typeface="Freestyle Script" pitchFamily="66" charset="0"/>
              </a:rPr>
              <a:t> Dromedary camels and goats are the domesticated animals most commonly found in the Sahara.</a:t>
            </a:r>
            <a:endParaRPr lang="el-GR" sz="32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QIZXghlvtIjWsq0OAr14Za5bvrf70XltmreU6CCMYpCMzoqXuQpQ"/>
          <p:cNvPicPr>
            <a:picLocks noChangeAspect="1" noChangeArrowheads="1"/>
          </p:cNvPicPr>
          <p:nvPr/>
        </p:nvPicPr>
        <p:blipFill>
          <a:blip r:embed="rId2" cstate="print"/>
          <a:srcRect/>
          <a:stretch>
            <a:fillRect/>
          </a:stretch>
        </p:blipFill>
        <p:spPr bwMode="auto">
          <a:xfrm>
            <a:off x="0" y="8823"/>
            <a:ext cx="9144000" cy="6849177"/>
          </a:xfrm>
          <a:prstGeom prst="rect">
            <a:avLst/>
          </a:prstGeom>
          <a:noFill/>
        </p:spPr>
      </p:pic>
      <p:sp>
        <p:nvSpPr>
          <p:cNvPr id="3" name="2 - Ορθογώνιο"/>
          <p:cNvSpPr/>
          <p:nvPr/>
        </p:nvSpPr>
        <p:spPr>
          <a:xfrm>
            <a:off x="0" y="332656"/>
            <a:ext cx="9144000" cy="2308324"/>
          </a:xfrm>
          <a:prstGeom prst="rect">
            <a:avLst/>
          </a:prstGeom>
        </p:spPr>
        <p:txBody>
          <a:bodyPr wrap="square">
            <a:spAutoFit/>
          </a:bodyPr>
          <a:lstStyle/>
          <a:p>
            <a:r>
              <a:rPr lang="en-US" sz="4800" dirty="0" smtClean="0">
                <a:solidFill>
                  <a:schemeClr val="bg1"/>
                </a:solidFill>
                <a:latin typeface="Tw Cen MT Condensed Extra Bold" pitchFamily="34" charset="0"/>
              </a:rPr>
              <a:t>there were breeds such like Nubians , Egyptians , Phoenicians.</a:t>
            </a:r>
            <a:endParaRPr lang="el-GR" sz="4800" dirty="0" smtClean="0">
              <a:solidFill>
                <a:schemeClr val="bg1"/>
              </a:solidFill>
            </a:endParaRPr>
          </a:p>
          <a:p>
            <a:r>
              <a:rPr lang="en-US" sz="4800" dirty="0" smtClean="0">
                <a:solidFill>
                  <a:schemeClr val="bg1"/>
                </a:solidFill>
              </a:rPr>
              <a:t> </a:t>
            </a:r>
            <a:endParaRPr lang="el-GR" sz="4800" dirty="0">
              <a:solidFill>
                <a:schemeClr val="bg1"/>
              </a:solidFill>
            </a:endParaRPr>
          </a:p>
        </p:txBody>
      </p:sp>
      <p:pic>
        <p:nvPicPr>
          <p:cNvPr id="3076" name="Picture 4" descr="http://upload.wikimedia.org/wikipedia/commons/thumb/4/45/Beni-Izguen.jpg/220px-Beni-Izguen.jpg"/>
          <p:cNvPicPr>
            <a:picLocks noChangeAspect="1" noChangeArrowheads="1"/>
          </p:cNvPicPr>
          <p:nvPr/>
        </p:nvPicPr>
        <p:blipFill>
          <a:blip r:embed="rId3" cstate="print"/>
          <a:srcRect/>
          <a:stretch>
            <a:fillRect/>
          </a:stretch>
        </p:blipFill>
        <p:spPr bwMode="auto">
          <a:xfrm>
            <a:off x="2267744" y="2492895"/>
            <a:ext cx="4680520" cy="259556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ackgrounds.picaboo.com/download/ed/dd/eddbfa6c84ea4c05a9b10fdd357e3adb/christmas%20red%20copy.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 name="2 - TextBox"/>
          <p:cNvSpPr txBox="1"/>
          <p:nvPr/>
        </p:nvSpPr>
        <p:spPr>
          <a:xfrm>
            <a:off x="539552" y="1412776"/>
            <a:ext cx="8280920" cy="3046988"/>
          </a:xfrm>
          <a:prstGeom prst="rect">
            <a:avLst/>
          </a:prstGeom>
          <a:noFill/>
        </p:spPr>
        <p:txBody>
          <a:bodyPr wrap="square" rtlCol="0">
            <a:spAutoFit/>
          </a:bodyPr>
          <a:lstStyle/>
          <a:p>
            <a:r>
              <a:rPr lang="en-US" sz="9600" dirty="0" smtClean="0">
                <a:solidFill>
                  <a:schemeClr val="bg1"/>
                </a:solidFill>
                <a:latin typeface="Berlin Sans FB" pitchFamily="34" charset="0"/>
              </a:rPr>
              <a:t>Konstantina Kiriakidou</a:t>
            </a:r>
            <a:endParaRPr lang="el-GR" sz="9600" dirty="0">
              <a:solidFill>
                <a:schemeClr val="bg1"/>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235</Words>
  <Application>Microsoft Office PowerPoint</Application>
  <PresentationFormat>Προβολή στην οθόνη (4:3)</PresentationFormat>
  <Paragraphs>8</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Διαφάνεια 1</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johny</dc:creator>
  <cp:lastModifiedBy>Georgia</cp:lastModifiedBy>
  <cp:revision>4</cp:revision>
  <dcterms:created xsi:type="dcterms:W3CDTF">2015-02-09T13:45:53Z</dcterms:created>
  <dcterms:modified xsi:type="dcterms:W3CDTF">2015-02-09T15:09:21Z</dcterms:modified>
</cp:coreProperties>
</file>