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74" r:id="rId3"/>
    <p:sldId id="275" r:id="rId4"/>
    <p:sldId id="268" r:id="rId5"/>
    <p:sldId id="276" r:id="rId6"/>
    <p:sldId id="277" r:id="rId7"/>
    <p:sldId id="281" r:id="rId8"/>
    <p:sldId id="267" r:id="rId9"/>
    <p:sldId id="269" r:id="rId10"/>
    <p:sldId id="280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817" autoAdjust="0"/>
    <p:restoredTop sz="94660"/>
  </p:normalViewPr>
  <p:slideViewPr>
    <p:cSldViewPr>
      <p:cViewPr varScale="1">
        <p:scale>
          <a:sx n="81" d="100"/>
          <a:sy n="81" d="100"/>
        </p:scale>
        <p:origin x="-3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62F67-F3FC-4714-8D7D-B50A545B60AA}" type="datetimeFigureOut">
              <a:rPr lang="el-GR" smtClean="0"/>
              <a:pPr/>
              <a:t>21/10/2014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CFF12-1769-40CA-8D4F-8FB26E2045C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en-US" b="1" dirty="0" smtClean="0"/>
              <a:t>Transit cost</a:t>
            </a:r>
            <a:r>
              <a:rPr lang="en-US" dirty="0" smtClean="0"/>
              <a:t>: approx. $400,000 for fully loaded (with containers) ships. Cost varies depending on type of ship.</a:t>
            </a:r>
          </a:p>
          <a:p>
            <a:pPr marL="228600" indent="-228600">
              <a:buNone/>
            </a:pPr>
            <a:r>
              <a:rPr lang="en-US" b="1" dirty="0" smtClean="0"/>
              <a:t>2) </a:t>
            </a:r>
            <a:r>
              <a:rPr lang="en-US" dirty="0" smtClean="0"/>
              <a:t>Locks raise ships 26 </a:t>
            </a:r>
            <a:r>
              <a:rPr lang="en-US" dirty="0" err="1" smtClean="0"/>
              <a:t>metres</a:t>
            </a:r>
            <a:r>
              <a:rPr lang="en-US" dirty="0" smtClean="0"/>
              <a:t> due to the 8 inches water level difference between Pacific</a:t>
            </a:r>
            <a:r>
              <a:rPr lang="en-US" baseline="0" dirty="0" smtClean="0"/>
              <a:t> (which is higher) and Atlantic Ocean.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CFF12-1769-40CA-8D4F-8FB26E2045CC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Cause and effect chart</a:t>
            </a:r>
            <a:endParaRPr lang="el-GR" b="1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CFF12-1769-40CA-8D4F-8FB26E2045CC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1503F-5FF7-4A70-8373-ECC0AB55C45E}" type="datetime1">
              <a:rPr lang="el-GR" smtClean="0"/>
              <a:t>21/10/2014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Kosma 2014</a:t>
            </a:r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C2F19EA-FA68-450E-B90A-2C915D879E8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AC9E-05BF-4223-8A28-D09321C58AD6}" type="datetime1">
              <a:rPr lang="el-GR" smtClean="0"/>
              <a:t>21/10/2014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Kosma 2014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F19EA-FA68-450E-B90A-2C915D879E8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D19E2-4E01-4FCD-B46B-6827B9B9BC63}" type="datetime1">
              <a:rPr lang="el-GR" smtClean="0"/>
              <a:t>21/10/2014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Kosma 2014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F19EA-FA68-450E-B90A-2C915D879E8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F476-10D5-4CE0-AA3B-0A72094BAD69}" type="datetime1">
              <a:rPr lang="el-GR" smtClean="0"/>
              <a:t>21/10/2014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Kosma 2014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F19EA-FA68-450E-B90A-2C915D879E8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71E-87B5-4A98-9170-B581CE467B2B}" type="datetime1">
              <a:rPr lang="el-GR" smtClean="0"/>
              <a:t>21/10/2014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/>
              <a:t>Georgia Kosma 2014</a:t>
            </a:r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C2F19EA-FA68-450E-B90A-2C915D879E8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EE2CC-D7F5-404E-879F-B075EC8F2E81}" type="datetime1">
              <a:rPr lang="el-GR" smtClean="0"/>
              <a:t>21/10/2014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Kosma 2014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F19EA-FA68-450E-B90A-2C915D879E8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68A45-81F5-45C3-AB07-BE77395FF930}" type="datetime1">
              <a:rPr lang="el-GR" smtClean="0"/>
              <a:t>21/10/2014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Kosma 2014</a:t>
            </a: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F19EA-FA68-450E-B90A-2C915D879E8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8A36-FAFE-4E9D-9803-111C19C80220}" type="datetime1">
              <a:rPr lang="el-GR" smtClean="0"/>
              <a:t>21/10/2014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Kosma 2014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F19EA-FA68-450E-B90A-2C915D879E8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AF43-AFB4-4C4D-A1CE-6093AC98C0F9}" type="datetime1">
              <a:rPr lang="el-GR" smtClean="0"/>
              <a:t>21/10/2014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Kosma 2014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F19EA-FA68-450E-B90A-2C915D879E8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A8C4-5C2A-4561-A8EB-970EA485D62E}" type="datetime1">
              <a:rPr lang="el-GR" smtClean="0"/>
              <a:t>21/10/2014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Kosma 2014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F19EA-FA68-450E-B90A-2C915D879E8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8D99-EE68-40B9-8B47-990B18FEE290}" type="datetime1">
              <a:rPr lang="el-GR" smtClean="0"/>
              <a:t>21/10/2014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/>
              <a:t>Georgia Kosma 2014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C2F19EA-FA68-450E-B90A-2C915D879E8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6DEE4F6-4D4D-4EEF-BD60-B629F8019D8E}" type="datetime1">
              <a:rPr lang="el-GR" smtClean="0"/>
              <a:t>21/10/2014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Georgia Kosma 2014</a:t>
            </a:r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C2F19EA-FA68-450E-B90A-2C915D879E8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OCEANS - SEAS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F19EA-FA68-450E-B90A-2C915D879E8D}" type="slidenum">
              <a:rPr lang="el-GR" smtClean="0"/>
              <a:pPr/>
              <a:t>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Kosma 2014</a:t>
            </a:r>
            <a:endParaRPr lang="el-GR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Magellan’s ship Victoria and replica</a:t>
            </a:r>
            <a:endParaRPr lang="el-GR" b="1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F19EA-FA68-450E-B90A-2C915D879E8D}" type="slidenum">
              <a:rPr lang="el-GR" smtClean="0"/>
              <a:pPr/>
              <a:t>10</a:t>
            </a:fld>
            <a:endParaRPr lang="el-GR"/>
          </a:p>
        </p:txBody>
      </p:sp>
      <p:pic>
        <p:nvPicPr>
          <p:cNvPr id="6" name="5 - Θέση περιεχομένου" descr="Magellan's_ship_Victoria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14400" y="1927960"/>
            <a:ext cx="3749675" cy="3611679"/>
          </a:xfrm>
        </p:spPr>
      </p:pic>
      <p:pic>
        <p:nvPicPr>
          <p:cNvPr id="7" name="6 - Θέση περιεχομένου" descr="ReplicaNaoVictoriaMagallanes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933950" y="2482858"/>
            <a:ext cx="3749675" cy="2501884"/>
          </a:xfrm>
        </p:spPr>
      </p:pic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Kosma 2014</a:t>
            </a:r>
            <a:endParaRPr lang="el-G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Corinth Canal, Greece</a:t>
            </a:r>
            <a:endParaRPr lang="el-GR" b="1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F19EA-FA68-450E-B90A-2C915D879E8D}" type="slidenum">
              <a:rPr lang="el-GR" smtClean="0"/>
              <a:pPr/>
              <a:t>2</a:t>
            </a:fld>
            <a:endParaRPr lang="el-GR"/>
          </a:p>
        </p:txBody>
      </p:sp>
      <p:pic>
        <p:nvPicPr>
          <p:cNvPr id="6" name="5 - Θέση περιεχομένου" descr="CORINTH CANAL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14400" y="2327672"/>
            <a:ext cx="3749675" cy="2812256"/>
          </a:xfrm>
        </p:spPr>
      </p:pic>
      <p:pic>
        <p:nvPicPr>
          <p:cNvPr id="7" name="6 - Θέση περιεχομένου" descr="corinth-canal-3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878376" y="2285992"/>
            <a:ext cx="4000528" cy="3000396"/>
          </a:xfrm>
        </p:spPr>
      </p:pic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Kosma 2014</a:t>
            </a:r>
            <a:endParaRPr lang="el-GR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Panama Canal </a:t>
            </a:r>
            <a:r>
              <a:rPr lang="en-US" b="1" dirty="0" err="1" smtClean="0"/>
              <a:t>Locks,USA</a:t>
            </a:r>
            <a:endParaRPr lang="el-GR" b="1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F19EA-FA68-450E-B90A-2C915D879E8D}" type="slidenum">
              <a:rPr lang="el-GR" smtClean="0"/>
              <a:pPr/>
              <a:t>3</a:t>
            </a:fld>
            <a:endParaRPr lang="el-GR"/>
          </a:p>
        </p:txBody>
      </p:sp>
      <p:pic>
        <p:nvPicPr>
          <p:cNvPr id="6" name="5 - Θέση περιεχομένου" descr="panama-canal-6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914400" y="2487033"/>
            <a:ext cx="3749675" cy="2493534"/>
          </a:xfrm>
        </p:spPr>
      </p:pic>
      <p:pic>
        <p:nvPicPr>
          <p:cNvPr id="7" name="6 - Θέση περιεχομένου" descr="images.jpg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5500694" y="2500306"/>
            <a:ext cx="3498948" cy="2747458"/>
          </a:xfrm>
        </p:spPr>
      </p:pic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Kosma 2014</a:t>
            </a:r>
            <a:endParaRPr lang="el-G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Straits</a:t>
            </a:r>
            <a:endParaRPr lang="el-GR" b="1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F19EA-FA68-450E-B90A-2C915D879E8D}" type="slidenum">
              <a:rPr lang="el-GR" smtClean="0"/>
              <a:pPr/>
              <a:t>4</a:t>
            </a:fld>
            <a:endParaRPr lang="el-GR"/>
          </a:p>
        </p:txBody>
      </p:sp>
      <p:pic>
        <p:nvPicPr>
          <p:cNvPr id="5" name="4 - Θέση περιεχομένου" descr="strait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64092" y="1460784"/>
            <a:ext cx="7073016" cy="4546032"/>
          </a:xfrm>
        </p:spPr>
      </p:pic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Kosma 2014</a:t>
            </a:r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Suez Canal, Egypt</a:t>
            </a:r>
            <a:endParaRPr lang="el-GR" b="1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F19EA-FA68-450E-B90A-2C915D879E8D}" type="slidenum">
              <a:rPr lang="el-GR" smtClean="0"/>
              <a:pPr/>
              <a:t>5</a:t>
            </a:fld>
            <a:endParaRPr lang="el-GR"/>
          </a:p>
        </p:txBody>
      </p:sp>
      <p:pic>
        <p:nvPicPr>
          <p:cNvPr id="6" name="5 - Θέση περιεχομένου" descr="SuezCanal-ContainerShip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14400" y="2755760"/>
            <a:ext cx="3749675" cy="1956080"/>
          </a:xfrm>
        </p:spPr>
      </p:pic>
      <p:pic>
        <p:nvPicPr>
          <p:cNvPr id="7" name="6 - Θέση περιεχομένου" descr="crossing suez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933950" y="2854970"/>
            <a:ext cx="3749675" cy="1757660"/>
          </a:xfrm>
        </p:spPr>
      </p:pic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Kosma 2014</a:t>
            </a:r>
            <a:endParaRPr lang="el-GR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Gibraltar Strait, Portugal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Korea Strait</a:t>
            </a: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F19EA-FA68-450E-B90A-2C915D879E8D}" type="slidenum">
              <a:rPr lang="el-GR" smtClean="0"/>
              <a:pPr/>
              <a:t>6</a:t>
            </a:fld>
            <a:endParaRPr lang="el-GR"/>
          </a:p>
        </p:txBody>
      </p:sp>
      <p:pic>
        <p:nvPicPr>
          <p:cNvPr id="9" name="8 - Θέση περιεχομένου" descr="Gibraltar Strait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14400" y="3069257"/>
            <a:ext cx="3733800" cy="2243485"/>
          </a:xfrm>
        </p:spPr>
      </p:pic>
      <p:pic>
        <p:nvPicPr>
          <p:cNvPr id="8" name="7 - Θέση περιεχομένου" descr="Korea_Strait.png"/>
          <p:cNvPicPr>
            <a:picLocks noGrp="1" noChangeAspect="1"/>
          </p:cNvPicPr>
          <p:nvPr>
            <p:ph sz="half" idx="4"/>
          </p:nvPr>
        </p:nvPicPr>
        <p:blipFill>
          <a:blip r:embed="rId3"/>
          <a:stretch>
            <a:fillRect/>
          </a:stretch>
        </p:blipFill>
        <p:spPr>
          <a:xfrm>
            <a:off x="4953000" y="2877865"/>
            <a:ext cx="3733800" cy="2626270"/>
          </a:xfrm>
        </p:spPr>
      </p:pic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Kosma 2014</a:t>
            </a:r>
            <a:endParaRPr lang="el-GR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b="1" dirty="0" smtClean="0">
                <a:solidFill>
                  <a:srgbClr val="FF0000"/>
                </a:solidFill>
              </a:rPr>
              <a:t>o we need canals and straits?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F19EA-FA68-450E-B90A-2C915D879E8D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Canals + straits</a:t>
            </a:r>
            <a:r>
              <a:rPr lang="en-US" dirty="0" smtClean="0"/>
              <a:t>                 </a:t>
            </a:r>
            <a:r>
              <a:rPr lang="en-US" b="1" dirty="0" smtClean="0"/>
              <a:t>faster and safer sea transport</a:t>
            </a:r>
            <a:endParaRPr lang="el-GR" b="1" dirty="0"/>
          </a:p>
        </p:txBody>
      </p:sp>
      <p:sp>
        <p:nvSpPr>
          <p:cNvPr id="5" name="4 - Δεξιό βέλος"/>
          <p:cNvSpPr/>
          <p:nvPr/>
        </p:nvSpPr>
        <p:spPr>
          <a:xfrm>
            <a:off x="3500430" y="24288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Kosma 2014</a:t>
            </a:r>
            <a:endParaRPr lang="el-G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Magellan, Portuguese navigator (1480-1521)</a:t>
            </a:r>
            <a:endParaRPr lang="el-GR" b="1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F19EA-FA68-450E-B90A-2C915D879E8D}" type="slidenum">
              <a:rPr lang="el-GR" smtClean="0"/>
              <a:pPr/>
              <a:t>8</a:t>
            </a:fld>
            <a:endParaRPr lang="el-GR"/>
          </a:p>
        </p:txBody>
      </p:sp>
      <p:pic>
        <p:nvPicPr>
          <p:cNvPr id="5" name="4 - Θέση περιεχομένου" descr="Ferdinand_Magella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955324" y="1447800"/>
            <a:ext cx="3690551" cy="4572000"/>
          </a:xfrm>
        </p:spPr>
      </p:pic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Kosma 2014</a:t>
            </a:r>
            <a:endParaRPr lang="el-G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Magellan’s circumnavigation (1522 -1519)</a:t>
            </a:r>
            <a:endParaRPr lang="el-GR" b="1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F19EA-FA68-450E-B90A-2C915D879E8D}" type="slidenum">
              <a:rPr lang="el-GR" smtClean="0"/>
              <a:pPr/>
              <a:t>9</a:t>
            </a:fld>
            <a:endParaRPr lang="el-GR"/>
          </a:p>
        </p:txBody>
      </p:sp>
      <p:pic>
        <p:nvPicPr>
          <p:cNvPr id="5" name="4 - Θέση περιεχομένου" descr="Magellan_Elcano_Circumnavigation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90600" y="1800225"/>
            <a:ext cx="7620000" cy="3867150"/>
          </a:xfrm>
        </p:spPr>
      </p:pic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Georgia Kosma 2014</a:t>
            </a:r>
            <a:endParaRPr lang="el-GR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85</TotalTime>
  <Words>151</Words>
  <Application>Microsoft Office PowerPoint</Application>
  <PresentationFormat>Προβολή στην οθόνη (4:3)</PresentationFormat>
  <Paragraphs>39</Paragraphs>
  <Slides>10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Δικαιοσύνη</vt:lpstr>
      <vt:lpstr>OCEANS - SEAS</vt:lpstr>
      <vt:lpstr>Corinth Canal, Greece</vt:lpstr>
      <vt:lpstr>Panama Canal Locks,USA</vt:lpstr>
      <vt:lpstr>Straits</vt:lpstr>
      <vt:lpstr>Suez Canal, Egypt</vt:lpstr>
      <vt:lpstr>Διαφάνεια 6</vt:lpstr>
      <vt:lpstr>Do we need canals and straits?</vt:lpstr>
      <vt:lpstr>Magellan, Portuguese navigator (1480-1521)</vt:lpstr>
      <vt:lpstr>Magellan’s circumnavigation (1522 -1519)</vt:lpstr>
      <vt:lpstr>Magellan’s ship Victoria and replica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OCEANS - SEAS</dc:title>
  <dc:creator>user</dc:creator>
  <cp:lastModifiedBy>stratos</cp:lastModifiedBy>
  <cp:revision>12</cp:revision>
  <dcterms:created xsi:type="dcterms:W3CDTF">2014-10-10T20:02:26Z</dcterms:created>
  <dcterms:modified xsi:type="dcterms:W3CDTF">2014-10-21T09:05:40Z</dcterms:modified>
</cp:coreProperties>
</file>